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430" r:id="rId3"/>
    <p:sldId id="431" r:id="rId4"/>
    <p:sldId id="434" r:id="rId5"/>
    <p:sldId id="371" r:id="rId6"/>
    <p:sldId id="311" r:id="rId7"/>
    <p:sldId id="413" r:id="rId8"/>
    <p:sldId id="428" r:id="rId9"/>
    <p:sldId id="429" r:id="rId10"/>
    <p:sldId id="370" r:id="rId11"/>
    <p:sldId id="261" r:id="rId12"/>
    <p:sldId id="260" r:id="rId13"/>
    <p:sldId id="409" r:id="rId14"/>
    <p:sldId id="331" r:id="rId15"/>
    <p:sldId id="291" r:id="rId16"/>
    <p:sldId id="316" r:id="rId17"/>
    <p:sldId id="415" r:id="rId18"/>
    <p:sldId id="417" r:id="rId19"/>
    <p:sldId id="418" r:id="rId20"/>
    <p:sldId id="381" r:id="rId21"/>
    <p:sldId id="432" r:id="rId22"/>
    <p:sldId id="379" r:id="rId23"/>
    <p:sldId id="305" r:id="rId24"/>
    <p:sldId id="306" r:id="rId25"/>
    <p:sldId id="407" r:id="rId26"/>
  </p:sldIdLst>
  <p:sldSz cx="109728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FDFE9A-201D-9B49-931D-AE34F241132A}">
          <p14:sldIdLst>
            <p14:sldId id="256"/>
            <p14:sldId id="430"/>
            <p14:sldId id="431"/>
            <p14:sldId id="434"/>
            <p14:sldId id="371"/>
            <p14:sldId id="311"/>
            <p14:sldId id="413"/>
            <p14:sldId id="428"/>
            <p14:sldId id="429"/>
            <p14:sldId id="370"/>
            <p14:sldId id="261"/>
            <p14:sldId id="260"/>
            <p14:sldId id="409"/>
            <p14:sldId id="331"/>
            <p14:sldId id="291"/>
            <p14:sldId id="316"/>
            <p14:sldId id="415"/>
            <p14:sldId id="417"/>
            <p14:sldId id="418"/>
            <p14:sldId id="381"/>
            <p14:sldId id="432"/>
            <p14:sldId id="379"/>
            <p14:sldId id="305"/>
            <p14:sldId id="306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1FF"/>
    <a:srgbClr val="A9A9A9"/>
    <a:srgbClr val="FFFF00"/>
    <a:srgbClr val="DDB5F3"/>
    <a:srgbClr val="BFBFBF"/>
    <a:srgbClr val="CD7DF0"/>
    <a:srgbClr val="A948F3"/>
    <a:srgbClr val="D986FF"/>
    <a:srgbClr val="FD67FF"/>
    <a:srgbClr val="FF1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8"/>
    <p:restoredTop sz="60766"/>
  </p:normalViewPr>
  <p:slideViewPr>
    <p:cSldViewPr snapToGrid="0" snapToObjects="1">
      <p:cViewPr varScale="1">
        <p:scale>
          <a:sx n="49" d="100"/>
          <a:sy n="49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15D83-DDD8-7549-8745-5970282D5DFE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4B266-D6F1-954D-80EC-3CF0FD77C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16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4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9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2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5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60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1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86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5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50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0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50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Intercepts: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no framework for unifying mean level differences as well as differences in patterns</a:t>
            </a:r>
            <a:endParaRPr lang="en-US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Measurement Interval: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lack of stability in temporal networks may reflect coarse gap between ESM assessments</a:t>
            </a:r>
            <a:endParaRPr lang="en-US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Too few variables: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Cannot ask or answer questions about Big 5 structure of dynamic, time-series networks</a:t>
            </a:r>
            <a:endParaRPr lang="en-US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Parameter stability uncertain: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Bootstrapping methods for time-series networks still in development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Absolute Change: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Not meaningful with two time points and a 1 year gap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3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12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36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8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0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00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77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4B266-D6F1-954D-80EC-3CF0FD77CE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Such data allows us to capture variability in psychological processes and behavior at the individual level that are missed with broad measures. </a:t>
            </a:r>
          </a:p>
          <a:p>
            <a:endParaRPr lang="en-US" baseline="0" smtClean="0"/>
          </a:p>
          <a:p>
            <a:r>
              <a:rPr lang="en-US" baseline="0" smtClean="0"/>
              <a:t>Moreover, when coupled with a network approach, ESM data can be used to create network </a:t>
            </a:r>
            <a:r>
              <a:rPr lang="en-US" baseline="0" smtClean="0"/>
              <a:t>models can </a:t>
            </a:r>
            <a:r>
              <a:rPr lang="en-US" baseline="0" smtClean="0"/>
              <a:t>for </a:t>
            </a:r>
            <a:r>
              <a:rPr lang="en-US" baseline="0" smtClean="0"/>
              <a:t>individual people, allowing for unique interdependencies among responses. </a:t>
            </a:r>
          </a:p>
          <a:p>
            <a:endParaRPr lang="en-US" baseline="0" smtClean="0"/>
          </a:p>
          <a:p>
            <a:r>
              <a:rPr lang="en-US" baseline="0" smtClean="0"/>
              <a:t>Such an approach has the advantage of allowing us to model personality closer to the level of a person. In other words, we can model unique relationships among the individuals self-reported observable and unobservable experiences, which may finally allow us to answer the question of whether ideographic assessments of personality do stack up to the power of nomothetic assessments.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C7611-33D0-5D4D-97A9-0E468B5F1B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7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1709739"/>
            <a:ext cx="946404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4589464"/>
            <a:ext cx="946404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65126"/>
            <a:ext cx="946404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681163"/>
            <a:ext cx="464200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505075"/>
            <a:ext cx="464200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987426"/>
            <a:ext cx="5554980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987426"/>
            <a:ext cx="5554980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65126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F7C31-3E4E-7F45-8227-8C384582F41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0EAB2-9C57-9B46-9732-A091D5ED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6" Type="http://schemas.microsoft.com/office/2007/relationships/hdphoto" Target="../media/hdphoto1.wdp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20" y="930180"/>
            <a:ext cx="8613648" cy="2387600"/>
          </a:xfrm>
          <a:noFill/>
          <a:ln w="57150">
            <a:noFill/>
          </a:ln>
        </p:spPr>
        <p:txBody>
          <a:bodyPr anchor="ctr">
            <a:noAutofit/>
          </a:bodyPr>
          <a:lstStyle/>
          <a:p>
            <a:r>
              <a:rPr lang="en-US" sz="4800" b="1" dirty="0" smtClean="0">
                <a:solidFill>
                  <a:srgbClr val="3051FF"/>
                </a:solidFill>
                <a:latin typeface="+mn-lt"/>
                <a:ea typeface="Helvetica" charset="0"/>
                <a:cs typeface="Helvetica" charset="0"/>
              </a:rPr>
              <a:t>A Tale of Two Stabilities:</a:t>
            </a:r>
            <a:br>
              <a:rPr lang="en-US" sz="4800" b="1" dirty="0" smtClean="0">
                <a:solidFill>
                  <a:srgbClr val="3051FF"/>
                </a:solidFill>
                <a:latin typeface="+mn-lt"/>
                <a:ea typeface="Helvetica" charset="0"/>
                <a:cs typeface="Helvetica" charset="0"/>
              </a:rPr>
            </a:br>
            <a:r>
              <a:rPr lang="en-US" sz="4800" b="1" dirty="0" smtClean="0">
                <a:solidFill>
                  <a:srgbClr val="3051FF"/>
                </a:solidFill>
                <a:latin typeface="+mn-lt"/>
                <a:ea typeface="Helvetica" charset="0"/>
                <a:cs typeface="Helvetica" charset="0"/>
              </a:rPr>
              <a:t>Longitudinal Dynamic Personality Networks</a:t>
            </a:r>
            <a:endParaRPr lang="en-US" sz="4800" b="1" dirty="0">
              <a:solidFill>
                <a:srgbClr val="3051FF"/>
              </a:solidFill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80" dirty="0">
                <a:ea typeface="Helvetica" charset="0"/>
                <a:cs typeface="Helvetica" charset="0"/>
              </a:rPr>
              <a:t>Emorie D. Beck and Joshua J. Jackson</a:t>
            </a:r>
          </a:p>
          <a:p>
            <a:r>
              <a:rPr lang="en-US" dirty="0" smtClean="0">
                <a:ea typeface="Helvetica" charset="0"/>
                <a:cs typeface="Helvetica" charset="0"/>
              </a:rPr>
              <a:t>Washington University in St. Louis</a:t>
            </a:r>
            <a:endParaRPr lang="en-US" dirty="0"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220" y="4423410"/>
            <a:ext cx="173736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3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788501" y="5301155"/>
            <a:ext cx="4710838" cy="815860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ea typeface="Helvetica" charset="0"/>
                <a:cs typeface="Helvetica" charset="0"/>
              </a:rPr>
              <a:t>Between-Time Points: </a:t>
            </a:r>
            <a:r>
              <a:rPr lang="en-US" sz="2400" b="1">
                <a:ea typeface="Helvetica" charset="0"/>
                <a:cs typeface="Helvetica" charset="0"/>
              </a:rPr>
              <a:t>X</a:t>
            </a:r>
            <a:r>
              <a:rPr lang="en-US" sz="2400" b="1" baseline="-25000" smtClean="0">
                <a:ea typeface="Helvetica" charset="0"/>
                <a:cs typeface="Helvetica" charset="0"/>
              </a:rPr>
              <a:t>i</a:t>
            </a:r>
            <a:r>
              <a:rPr lang="en-US" sz="2400" b="1" smtClean="0">
                <a:ea typeface="Helvetica" charset="0"/>
                <a:cs typeface="Helvetica" charset="0"/>
              </a:rPr>
              <a:t> </a:t>
            </a:r>
            <a:r>
              <a:rPr lang="en-US" sz="2400" b="1" smtClean="0"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sz="2400" b="1" smtClean="0">
                <a:ea typeface="Helvetica" charset="0"/>
                <a:cs typeface="Helvetica" charset="0"/>
              </a:rPr>
              <a:t> Y</a:t>
            </a:r>
            <a:r>
              <a:rPr lang="en-US" sz="2400" b="1" baseline="-25000" smtClean="0">
                <a:ea typeface="Helvetica" charset="0"/>
                <a:cs typeface="Helvetica" charset="0"/>
              </a:rPr>
              <a:t>i+1</a:t>
            </a:r>
            <a:endParaRPr lang="en-US" sz="2400" b="1" baseline="-25000">
              <a:ea typeface="Helvetica" charset="0"/>
              <a:cs typeface="Helvetic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3479" y="5301155"/>
            <a:ext cx="4710838" cy="815860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ea typeface="Helvetica" charset="0"/>
                <a:cs typeface="Helvetica" charset="0"/>
              </a:rPr>
              <a:t>Within Time-Points: X</a:t>
            </a:r>
            <a:r>
              <a:rPr lang="en-US" sz="2400" b="1" baseline="-25000" smtClean="0">
                <a:ea typeface="Helvetica" charset="0"/>
                <a:cs typeface="Helvetica" charset="0"/>
              </a:rPr>
              <a:t>i</a:t>
            </a:r>
            <a:r>
              <a:rPr lang="en-US" sz="2400" b="1" smtClean="0">
                <a:ea typeface="Helvetica" charset="0"/>
                <a:cs typeface="Helvetica" charset="0"/>
                <a:sym typeface="Wingdings"/>
              </a:rPr>
              <a:t></a:t>
            </a:r>
            <a:r>
              <a:rPr lang="en-US" sz="2400" b="1" smtClean="0">
                <a:ea typeface="Helvetica" charset="0"/>
                <a:cs typeface="Helvetica" charset="0"/>
              </a:rPr>
              <a:t>Y</a:t>
            </a:r>
            <a:r>
              <a:rPr lang="en-US" sz="2400" b="1" baseline="-25000" smtClean="0">
                <a:ea typeface="Helvetica" charset="0"/>
                <a:cs typeface="Helvetica" charset="0"/>
              </a:rPr>
              <a:t>i</a:t>
            </a:r>
            <a:endParaRPr lang="en-US" sz="2400" b="1" baseline="-25000"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479" y="830243"/>
            <a:ext cx="4710838" cy="815860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ea typeface="Helvetica" charset="0"/>
                <a:cs typeface="Helvetica" charset="0"/>
              </a:rPr>
              <a:t>Concurrent behaviors:</a:t>
            </a:r>
          </a:p>
          <a:p>
            <a:pPr algn="ctr"/>
            <a:r>
              <a:rPr lang="en-US" sz="2400" b="1" i="1" smtClean="0">
                <a:ea typeface="Helvetica" charset="0"/>
                <a:cs typeface="Helvetica" charset="0"/>
              </a:rPr>
              <a:t>While</a:t>
            </a:r>
            <a:r>
              <a:rPr lang="mr-IN" sz="2400" b="1" i="1" smtClean="0">
                <a:ea typeface="Helvetica" charset="0"/>
                <a:cs typeface="Helvetica" charset="0"/>
              </a:rPr>
              <a:t>…</a:t>
            </a:r>
            <a:endParaRPr lang="en-US" sz="2400" b="1" i="1" smtClean="0"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88501" y="834397"/>
            <a:ext cx="4710838" cy="815860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ea typeface="Helvetica" charset="0"/>
                <a:cs typeface="Helvetica" charset="0"/>
              </a:rPr>
              <a:t>Contingent behaviors:</a:t>
            </a:r>
          </a:p>
          <a:p>
            <a:pPr algn="ctr"/>
            <a:r>
              <a:rPr lang="en-US" sz="2400" b="1" i="1" smtClean="0">
                <a:ea typeface="Helvetica" charset="0"/>
                <a:cs typeface="Helvetica" charset="0"/>
              </a:rPr>
              <a:t>If</a:t>
            </a:r>
            <a:r>
              <a:rPr lang="mr-IN" sz="2400" b="1" i="1" smtClean="0">
                <a:ea typeface="Helvetica" charset="0"/>
                <a:cs typeface="Helvetica" charset="0"/>
              </a:rPr>
              <a:t>…</a:t>
            </a:r>
            <a:r>
              <a:rPr lang="en-US" sz="2400" b="1" i="1" smtClean="0">
                <a:ea typeface="Helvetica" charset="0"/>
                <a:cs typeface="Helvetica" charset="0"/>
              </a:rPr>
              <a:t> Then</a:t>
            </a:r>
            <a:r>
              <a:rPr lang="mr-IN" sz="2400" b="1" i="1" smtClean="0">
                <a:ea typeface="Helvetica" charset="0"/>
                <a:cs typeface="Helvetica" charset="0"/>
              </a:rPr>
              <a:t>…</a:t>
            </a:r>
            <a:endParaRPr lang="en-US" sz="2400" b="1" i="1" baseline="-25000"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45" y="1709521"/>
            <a:ext cx="3849349" cy="3591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2" y="1710446"/>
            <a:ext cx="3762331" cy="3526365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87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14733" y="6428708"/>
            <a:ext cx="653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Wild et al. (2010); </a:t>
            </a:r>
            <a:r>
              <a:rPr lang="en-US" err="1"/>
              <a:t>Epskamp</a:t>
            </a:r>
            <a:r>
              <a:rPr lang="en-US"/>
              <a:t>, </a:t>
            </a:r>
            <a:r>
              <a:rPr lang="en-US" err="1"/>
              <a:t>Waldorp</a:t>
            </a:r>
            <a:r>
              <a:rPr lang="en-US"/>
              <a:t>, </a:t>
            </a:r>
            <a:r>
              <a:rPr lang="en-US" err="1"/>
              <a:t>Mõttus</a:t>
            </a:r>
            <a:r>
              <a:rPr lang="en-US"/>
              <a:t>, &amp; </a:t>
            </a:r>
            <a:r>
              <a:rPr lang="en-US" err="1"/>
              <a:t>Borsboom</a:t>
            </a:r>
            <a:r>
              <a:rPr lang="en-US"/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210607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8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Helvetica" charset="0"/>
                <a:cs typeface="Helvetica" charset="0"/>
              </a:rPr>
              <a:t>Questions</a:t>
            </a:r>
            <a:endParaRPr lang="en-US" b="1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2915" indent="-462915">
              <a:buFont typeface="+mj-lt"/>
              <a:buAutoNum type="arabicPeriod"/>
            </a:pPr>
            <a:r>
              <a:rPr lang="en-US" smtClean="0">
                <a:ea typeface="Helvetica" charset="0"/>
                <a:cs typeface="Helvetica" charset="0"/>
              </a:rPr>
              <a:t>How </a:t>
            </a: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stable</a:t>
            </a:r>
            <a:r>
              <a:rPr lang="en-US" smtClean="0">
                <a:solidFill>
                  <a:srgbClr val="3051FF"/>
                </a:solidFill>
                <a:ea typeface="Helvetica" charset="0"/>
                <a:cs typeface="Helvetica" charset="0"/>
              </a:rPr>
              <a:t> </a:t>
            </a:r>
            <a:r>
              <a:rPr lang="en-US" smtClean="0">
                <a:ea typeface="Helvetica" charset="0"/>
                <a:cs typeface="Helvetica" charset="0"/>
              </a:rPr>
              <a:t>are networks of personality over time?</a:t>
            </a:r>
          </a:p>
          <a:p>
            <a:pPr marL="462915" indent="-462915">
              <a:buFont typeface="+mj-lt"/>
              <a:buAutoNum type="arabicPeriod"/>
            </a:pPr>
            <a:r>
              <a:rPr lang="en-US" smtClean="0">
                <a:ea typeface="Helvetica" charset="0"/>
                <a:cs typeface="Helvetica" charset="0"/>
              </a:rPr>
              <a:t>What are the </a:t>
            </a: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structures</a:t>
            </a:r>
            <a:r>
              <a:rPr lang="en-US" smtClean="0">
                <a:solidFill>
                  <a:srgbClr val="3051FF"/>
                </a:solidFill>
                <a:ea typeface="Helvetica" charset="0"/>
                <a:cs typeface="Helvetica" charset="0"/>
              </a:rPr>
              <a:t> </a:t>
            </a:r>
            <a:r>
              <a:rPr lang="en-US" smtClean="0">
                <a:ea typeface="Helvetica" charset="0"/>
                <a:cs typeface="Helvetica" charset="0"/>
              </a:rPr>
              <a:t>of individual level personality networks?</a:t>
            </a:r>
          </a:p>
          <a:p>
            <a:pPr marL="462915" indent="-462915">
              <a:buFont typeface="+mj-lt"/>
              <a:buAutoNum type="arabicPeriod"/>
            </a:pPr>
            <a:r>
              <a:rPr lang="en-US" smtClean="0">
                <a:ea typeface="Helvetica" charset="0"/>
                <a:cs typeface="Helvetica" charset="0"/>
              </a:rPr>
              <a:t>Are there </a:t>
            </a: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individual differences </a:t>
            </a:r>
            <a:r>
              <a:rPr lang="en-US" smtClean="0">
                <a:ea typeface="Helvetica" charset="0"/>
                <a:cs typeface="Helvetica" charset="0"/>
              </a:rPr>
              <a:t>in idiographic personality networks?</a:t>
            </a:r>
            <a:endParaRPr lang="en-US">
              <a:ea typeface="Helvetica" charset="0"/>
              <a:cs typeface="Helvetica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5170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9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Helvetica" charset="0"/>
                <a:cs typeface="Helvetica" charset="0"/>
              </a:rPr>
              <a:t>Methods</a:t>
            </a:r>
            <a:endParaRPr lang="en-US" b="1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ea typeface="Helvetica" charset="0"/>
                <a:cs typeface="Helvetica" charset="0"/>
              </a:rPr>
              <a:t>2 years of ESM responses from the Personality and Intimate Relationships Study (PAIRS)</a:t>
            </a:r>
          </a:p>
          <a:p>
            <a:pPr marL="0" indent="0">
              <a:buNone/>
            </a:pPr>
            <a:r>
              <a:rPr lang="en-US" smtClean="0">
                <a:ea typeface="Helvetica" charset="0"/>
                <a:cs typeface="Helvetica" charset="0"/>
              </a:rPr>
              <a:t>N = 372 Wash U undergrads, total assessments </a:t>
            </a:r>
            <a:r>
              <a:rPr lang="en-US">
                <a:ea typeface="Helvetica" charset="0"/>
                <a:cs typeface="Helvetica" charset="0"/>
              </a:rPr>
              <a:t>N = 17,715 </a:t>
            </a:r>
            <a:endParaRPr lang="en-US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Measures</a:t>
            </a:r>
          </a:p>
          <a:p>
            <a:pPr marL="411480" lvl="1" indent="0">
              <a:buNone/>
            </a:pPr>
            <a:r>
              <a:rPr lang="en-US" smtClean="0">
                <a:ea typeface="Helvetica" charset="0"/>
                <a:cs typeface="Helvetica" charset="0"/>
              </a:rPr>
              <a:t>9 items from the Big Five Inventory (BFI)</a:t>
            </a:r>
          </a:p>
          <a:p>
            <a:pPr marL="0" indent="0">
              <a:buNone/>
            </a:pP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Procedure</a:t>
            </a:r>
          </a:p>
          <a:p>
            <a:pPr marL="411480" lvl="1" indent="0">
              <a:buNone/>
            </a:pPr>
            <a:r>
              <a:rPr lang="en-US" smtClean="0">
                <a:ea typeface="Helvetica" charset="0"/>
                <a:cs typeface="Helvetica" charset="0"/>
              </a:rPr>
              <a:t>4 assessments / day for 15 days</a:t>
            </a:r>
            <a:endParaRPr lang="en-US"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0830" y="3266892"/>
            <a:ext cx="208026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b="1">
                <a:ea typeface="Helvetica" charset="0"/>
                <a:cs typeface="Helvetica" charset="0"/>
              </a:rPr>
              <a:t>N1</a:t>
            </a:r>
            <a:r>
              <a:rPr lang="en-US" sz="2160">
                <a:ea typeface="Helvetica" charset="0"/>
                <a:cs typeface="Helvetica" charset="0"/>
              </a:rPr>
              <a:t>: Relaxed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N2</a:t>
            </a:r>
            <a:r>
              <a:rPr lang="en-US" sz="2160">
                <a:ea typeface="Helvetica" charset="0"/>
                <a:cs typeface="Helvetica" charset="0"/>
              </a:rPr>
              <a:t>: Depressed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N3</a:t>
            </a:r>
            <a:r>
              <a:rPr lang="en-US" sz="2160">
                <a:ea typeface="Helvetica" charset="0"/>
                <a:cs typeface="Helvetica" charset="0"/>
              </a:rPr>
              <a:t>: Worried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E1</a:t>
            </a:r>
            <a:r>
              <a:rPr lang="en-US" sz="2160">
                <a:ea typeface="Helvetica" charset="0"/>
                <a:cs typeface="Helvetica" charset="0"/>
              </a:rPr>
              <a:t>: Quiet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E2</a:t>
            </a:r>
            <a:r>
              <a:rPr lang="en-US" sz="2160">
                <a:ea typeface="Helvetica" charset="0"/>
                <a:cs typeface="Helvetica" charset="0"/>
              </a:rPr>
              <a:t>: Outgoing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A1</a:t>
            </a:r>
            <a:r>
              <a:rPr lang="en-US" sz="2160">
                <a:ea typeface="Helvetica" charset="0"/>
                <a:cs typeface="Helvetica" charset="0"/>
              </a:rPr>
              <a:t>: Rude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A2</a:t>
            </a:r>
            <a:r>
              <a:rPr lang="en-US" sz="2160">
                <a:ea typeface="Helvetica" charset="0"/>
                <a:cs typeface="Helvetica" charset="0"/>
              </a:rPr>
              <a:t>: Kind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C1</a:t>
            </a:r>
            <a:r>
              <a:rPr lang="en-US" sz="2160">
                <a:ea typeface="Helvetica" charset="0"/>
                <a:cs typeface="Helvetica" charset="0"/>
              </a:rPr>
              <a:t>: Lazy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C2</a:t>
            </a:r>
            <a:r>
              <a:rPr lang="en-US" sz="2160">
                <a:ea typeface="Helvetica" charset="0"/>
                <a:cs typeface="Helvetica" charset="0"/>
              </a:rPr>
              <a:t>: Reliable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87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570" y="600872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3625" y="2606159"/>
            <a:ext cx="1019907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80" b="1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94760" y="402336"/>
            <a:ext cx="3416808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mtClean="0">
                <a:latin typeface="Helvetica" charset="0"/>
                <a:ea typeface="Helvetica" charset="0"/>
                <a:cs typeface="Helvetica" charset="0"/>
              </a:rPr>
              <a:t>Stability</a:t>
            </a:r>
            <a:endParaRPr lang="en-US" sz="4800" b="1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94760" y="1697126"/>
            <a:ext cx="3416808" cy="8229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latin typeface="Helvetica" charset="0"/>
                <a:ea typeface="Helvetica" charset="0"/>
                <a:cs typeface="Helvetica" charset="0"/>
              </a:rPr>
              <a:t>Idiographic</a:t>
            </a:r>
            <a:endParaRPr lang="en-US" sz="2800" b="1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741603" y="3020897"/>
            <a:ext cx="5523120" cy="824458"/>
            <a:chOff x="2711970" y="3022902"/>
            <a:chExt cx="5523120" cy="824458"/>
          </a:xfrm>
        </p:grpSpPr>
        <p:sp>
          <p:nvSpPr>
            <p:cNvPr id="7" name="Rectangle 6"/>
            <p:cNvSpPr/>
            <p:nvPr/>
          </p:nvSpPr>
          <p:spPr>
            <a:xfrm>
              <a:off x="5747922" y="3022902"/>
              <a:ext cx="2487168" cy="8229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mtClean="0">
                  <a:latin typeface="Helvetica" charset="0"/>
                  <a:ea typeface="Helvetica" charset="0"/>
                  <a:cs typeface="Helvetica" charset="0"/>
                </a:rPr>
                <a:t>Contemporaneous</a:t>
              </a:r>
              <a:endParaRPr lang="en-US" sz="2000" b="1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11970" y="3024400"/>
              <a:ext cx="2487168" cy="82296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mtClean="0">
                  <a:latin typeface="Helvetica" charset="0"/>
                  <a:ea typeface="Helvetica" charset="0"/>
                  <a:cs typeface="Helvetica" charset="0"/>
                </a:rPr>
                <a:t>Temporal</a:t>
              </a:r>
              <a:endParaRPr lang="en-US" sz="2800" b="1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43" name="Diamond 42"/>
          <p:cNvSpPr/>
          <p:nvPr/>
        </p:nvSpPr>
        <p:spPr>
          <a:xfrm>
            <a:off x="4241291" y="5741319"/>
            <a:ext cx="2523744" cy="90737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Helvetica" charset="0"/>
                <a:ea typeface="Helvetica" charset="0"/>
                <a:cs typeface="Helvetica" charset="0"/>
              </a:rPr>
              <a:t>Edge Weights</a:t>
            </a:r>
            <a:endParaRPr lang="en-US" b="1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37" y="738262"/>
            <a:ext cx="2269955" cy="302660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94286" y="4410548"/>
            <a:ext cx="8233118" cy="775316"/>
            <a:chOff x="1294286" y="4410548"/>
            <a:chExt cx="8233118" cy="775316"/>
          </a:xfrm>
        </p:grpSpPr>
        <p:sp>
          <p:nvSpPr>
            <p:cNvPr id="13" name="Oval 12"/>
            <p:cNvSpPr/>
            <p:nvPr/>
          </p:nvSpPr>
          <p:spPr>
            <a:xfrm>
              <a:off x="1294286" y="4410548"/>
              <a:ext cx="2359152" cy="7019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Ipsative Correlations</a:t>
              </a:r>
              <a:endParaRPr lang="en-US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277329" y="4465979"/>
              <a:ext cx="2359152" cy="7019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Absolute Change</a:t>
              </a:r>
              <a:endParaRPr lang="en-US" b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168252" y="4483868"/>
              <a:ext cx="2359152" cy="7019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Rank-Order Correlations</a:t>
              </a:r>
              <a:endParaRPr lang="en-US" b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2549" y="4333132"/>
            <a:ext cx="2648712" cy="920410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79180" y="4259812"/>
            <a:ext cx="2634425" cy="1010968"/>
          </a:xfrm>
          <a:prstGeom prst="rect">
            <a:avLst/>
          </a:prstGeom>
          <a:solidFill>
            <a:srgbClr val="BFBFB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 animBg="1"/>
      <p:bldP spid="5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99" y="2510204"/>
            <a:ext cx="1019907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80" b="1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</a:p>
          <a:p>
            <a:pPr algn="ctr"/>
            <a:r>
              <a:rPr lang="en-US" sz="3600" b="1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Individual Level Temporal Networks</a:t>
            </a:r>
            <a:endParaRPr lang="en-US" sz="6480" b="1">
              <a:ln>
                <a:solidFill>
                  <a:schemeClr val="tx1"/>
                </a:solidFill>
              </a:ln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620886" cy="1744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56" y="870452"/>
            <a:ext cx="2620886" cy="174725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537905">
            <a:off x="1557124" y="914253"/>
            <a:ext cx="967755" cy="518819"/>
          </a:xfrm>
          <a:prstGeom prst="rightArrow">
            <a:avLst/>
          </a:prstGeom>
          <a:solidFill>
            <a:srgbClr val="DDB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+ 4 </a:t>
            </a:r>
            <a:r>
              <a:rPr lang="en-US" b="1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hr</a:t>
            </a:r>
            <a:endParaRPr lang="en-US" b="1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9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31" y="706993"/>
            <a:ext cx="6189345" cy="1193007"/>
          </a:xfrm>
        </p:spPr>
        <p:txBody>
          <a:bodyPr>
            <a:normAutofit/>
          </a:bodyPr>
          <a:lstStyle/>
          <a:p>
            <a:r>
              <a:rPr lang="en-US" sz="3600" b="1" smtClean="0">
                <a:ln w="3175">
                  <a:solidFill>
                    <a:srgbClr val="C00000"/>
                  </a:solidFill>
                </a:ln>
                <a:ea typeface="Helvetica" charset="0"/>
                <a:cs typeface="Helvetica" charset="0"/>
              </a:rPr>
              <a:t>Individual Level Temporal Personality </a:t>
            </a:r>
            <a:r>
              <a:rPr lang="en-US" sz="3600" b="1">
                <a:ln w="3175">
                  <a:solidFill>
                    <a:srgbClr val="C00000"/>
                  </a:solidFill>
                </a:ln>
                <a:ea typeface="Helvetica" charset="0"/>
                <a:cs typeface="Helvetica" charset="0"/>
              </a:rPr>
              <a:t>Network Stability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3976" y="741819"/>
            <a:ext cx="4191487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160" b="1">
                <a:ea typeface="Helvetica" charset="0"/>
                <a:cs typeface="Helvetica" charset="0"/>
              </a:rPr>
              <a:t>N1</a:t>
            </a:r>
            <a:r>
              <a:rPr lang="en-US" sz="2160">
                <a:ea typeface="Helvetica" charset="0"/>
                <a:cs typeface="Helvetica" charset="0"/>
              </a:rPr>
              <a:t>: Relaxed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N2</a:t>
            </a:r>
            <a:r>
              <a:rPr lang="en-US" sz="2160">
                <a:ea typeface="Helvetica" charset="0"/>
                <a:cs typeface="Helvetica" charset="0"/>
              </a:rPr>
              <a:t>: Depressed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N3</a:t>
            </a:r>
            <a:r>
              <a:rPr lang="en-US" sz="2160">
                <a:ea typeface="Helvetica" charset="0"/>
                <a:cs typeface="Helvetica" charset="0"/>
              </a:rPr>
              <a:t>: Worried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E1</a:t>
            </a:r>
            <a:r>
              <a:rPr lang="en-US" sz="2160">
                <a:ea typeface="Helvetica" charset="0"/>
                <a:cs typeface="Helvetica" charset="0"/>
              </a:rPr>
              <a:t>: Quiet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E2</a:t>
            </a:r>
            <a:r>
              <a:rPr lang="en-US" sz="2160">
                <a:ea typeface="Helvetica" charset="0"/>
                <a:cs typeface="Helvetica" charset="0"/>
              </a:rPr>
              <a:t>: </a:t>
            </a:r>
            <a:r>
              <a:rPr lang="en-US" sz="2160" smtClean="0">
                <a:ea typeface="Helvetica" charset="0"/>
                <a:cs typeface="Helvetica" charset="0"/>
              </a:rPr>
              <a:t>Outgoing</a:t>
            </a:r>
            <a:endParaRPr lang="en-US" sz="2160">
              <a:ea typeface="Helvetica" charset="0"/>
              <a:cs typeface="Helvetica" charset="0"/>
            </a:endParaRPr>
          </a:p>
          <a:p>
            <a:r>
              <a:rPr lang="en-US" sz="2160" b="1">
                <a:ea typeface="Helvetica" charset="0"/>
                <a:cs typeface="Helvetica" charset="0"/>
              </a:rPr>
              <a:t>A1</a:t>
            </a:r>
            <a:r>
              <a:rPr lang="en-US" sz="2160">
                <a:ea typeface="Helvetica" charset="0"/>
                <a:cs typeface="Helvetica" charset="0"/>
              </a:rPr>
              <a:t>: Rude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A2</a:t>
            </a:r>
            <a:r>
              <a:rPr lang="en-US" sz="2160">
                <a:ea typeface="Helvetica" charset="0"/>
                <a:cs typeface="Helvetica" charset="0"/>
              </a:rPr>
              <a:t>: Kind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C1</a:t>
            </a:r>
            <a:r>
              <a:rPr lang="en-US" sz="2160">
                <a:ea typeface="Helvetica" charset="0"/>
                <a:cs typeface="Helvetica" charset="0"/>
              </a:rPr>
              <a:t>: Lazy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C2</a:t>
            </a:r>
            <a:r>
              <a:rPr lang="en-US" sz="2160">
                <a:ea typeface="Helvetica" charset="0"/>
                <a:cs typeface="Helvetica" charset="0"/>
              </a:rPr>
              <a:t>: Reliable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37031"/>
            <a:ext cx="10972800" cy="720969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ea typeface="Helvetica" charset="0"/>
                <a:cs typeface="Helvetica" charset="0"/>
              </a:rPr>
              <a:t>Want to see more? https://</a:t>
            </a:r>
            <a:r>
              <a:rPr lang="en-US" sz="2400" b="1" err="1">
                <a:ea typeface="Helvetica" charset="0"/>
                <a:cs typeface="Helvetica" charset="0"/>
              </a:rPr>
              <a:t>emoriebeck.shinyapps.io</a:t>
            </a:r>
            <a:r>
              <a:rPr lang="en-US" sz="2400" b="1">
                <a:ea typeface="Helvetica" charset="0"/>
                <a:cs typeface="Helvetica" charset="0"/>
              </a:rPr>
              <a:t>/</a:t>
            </a:r>
            <a:r>
              <a:rPr lang="en-US" sz="2400" b="1" err="1">
                <a:ea typeface="Helvetica" charset="0"/>
                <a:cs typeface="Helvetica" charset="0"/>
              </a:rPr>
              <a:t>pairs_graphicalvar</a:t>
            </a:r>
            <a:r>
              <a:rPr lang="en-US" sz="2400" b="1">
                <a:ea typeface="Helvetica" charset="0"/>
                <a:cs typeface="Helvetica" charset="0"/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4683" y="3726128"/>
            <a:ext cx="2219293" cy="584775"/>
          </a:xfrm>
          <a:prstGeom prst="rect">
            <a:avLst/>
          </a:prstGeom>
          <a:solidFill>
            <a:srgbClr val="3051FF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2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nb-NO" sz="3200" err="1">
                <a:latin typeface="+mn-lt"/>
              </a:rPr>
              <a:t>Subject</a:t>
            </a:r>
            <a:r>
              <a:rPr lang="nb-NO" sz="3200">
                <a:latin typeface="+mn-lt"/>
              </a:rPr>
              <a:t> </a:t>
            </a:r>
            <a:r>
              <a:rPr lang="nb-NO" sz="3200" smtClean="0">
                <a:latin typeface="+mn-lt"/>
              </a:rPr>
              <a:t>90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94" y="2527936"/>
            <a:ext cx="3563958" cy="355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40" y="2544130"/>
            <a:ext cx="3630622" cy="3592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48155"/>
          <a:stretch/>
        </p:blipFill>
        <p:spPr>
          <a:xfrm>
            <a:off x="1755571" y="2496145"/>
            <a:ext cx="6973480" cy="345270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95342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29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671513"/>
            <a:ext cx="6189345" cy="1193007"/>
          </a:xfrm>
        </p:spPr>
        <p:txBody>
          <a:bodyPr>
            <a:normAutofit/>
          </a:bodyPr>
          <a:lstStyle/>
          <a:p>
            <a:r>
              <a:rPr lang="en-US" sz="3600" b="1" smtClean="0">
                <a:ea typeface="Helvetica" charset="0"/>
                <a:cs typeface="Helvetica" charset="0"/>
              </a:rPr>
              <a:t>Individual Level Temporal Personality </a:t>
            </a:r>
            <a:r>
              <a:rPr lang="en-US" sz="3600" b="1">
                <a:ea typeface="Helvetica" charset="0"/>
                <a:cs typeface="Helvetica" charset="0"/>
              </a:rPr>
              <a:t>Network Stability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3976" y="741819"/>
            <a:ext cx="4191487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160" b="1">
                <a:ea typeface="Helvetica" charset="0"/>
                <a:cs typeface="Helvetica" charset="0"/>
              </a:rPr>
              <a:t>N1</a:t>
            </a:r>
            <a:r>
              <a:rPr lang="en-US" sz="2160">
                <a:ea typeface="Helvetica" charset="0"/>
                <a:cs typeface="Helvetica" charset="0"/>
              </a:rPr>
              <a:t>: Relaxed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N2</a:t>
            </a:r>
            <a:r>
              <a:rPr lang="en-US" sz="2160">
                <a:ea typeface="Helvetica" charset="0"/>
                <a:cs typeface="Helvetica" charset="0"/>
              </a:rPr>
              <a:t>: Depressed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N3</a:t>
            </a:r>
            <a:r>
              <a:rPr lang="en-US" sz="2160">
                <a:ea typeface="Helvetica" charset="0"/>
                <a:cs typeface="Helvetica" charset="0"/>
              </a:rPr>
              <a:t>: Worried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E1</a:t>
            </a:r>
            <a:r>
              <a:rPr lang="en-US" sz="2160">
                <a:ea typeface="Helvetica" charset="0"/>
                <a:cs typeface="Helvetica" charset="0"/>
              </a:rPr>
              <a:t>: Quiet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E2</a:t>
            </a:r>
            <a:r>
              <a:rPr lang="en-US" sz="2160">
                <a:ea typeface="Helvetica" charset="0"/>
                <a:cs typeface="Helvetica" charset="0"/>
              </a:rPr>
              <a:t>: </a:t>
            </a:r>
            <a:r>
              <a:rPr lang="en-US" sz="2160" smtClean="0">
                <a:ea typeface="Helvetica" charset="0"/>
                <a:cs typeface="Helvetica" charset="0"/>
              </a:rPr>
              <a:t>Outgoing</a:t>
            </a:r>
            <a:endParaRPr lang="en-US" sz="2160">
              <a:ea typeface="Helvetica" charset="0"/>
              <a:cs typeface="Helvetica" charset="0"/>
            </a:endParaRPr>
          </a:p>
          <a:p>
            <a:r>
              <a:rPr lang="en-US" sz="2160" b="1">
                <a:ea typeface="Helvetica" charset="0"/>
                <a:cs typeface="Helvetica" charset="0"/>
              </a:rPr>
              <a:t>A1</a:t>
            </a:r>
            <a:r>
              <a:rPr lang="en-US" sz="2160">
                <a:ea typeface="Helvetica" charset="0"/>
                <a:cs typeface="Helvetica" charset="0"/>
              </a:rPr>
              <a:t>: Rude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A2</a:t>
            </a:r>
            <a:r>
              <a:rPr lang="en-US" sz="2160">
                <a:ea typeface="Helvetica" charset="0"/>
                <a:cs typeface="Helvetica" charset="0"/>
              </a:rPr>
              <a:t>: Kind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C1</a:t>
            </a:r>
            <a:r>
              <a:rPr lang="en-US" sz="2160">
                <a:ea typeface="Helvetica" charset="0"/>
                <a:cs typeface="Helvetica" charset="0"/>
              </a:rPr>
              <a:t>: Lazy</a:t>
            </a:r>
          </a:p>
          <a:p>
            <a:r>
              <a:rPr lang="en-US" sz="2160" b="1">
                <a:ea typeface="Helvetica" charset="0"/>
                <a:cs typeface="Helvetica" charset="0"/>
              </a:rPr>
              <a:t>C2</a:t>
            </a:r>
            <a:r>
              <a:rPr lang="en-US" sz="2160">
                <a:ea typeface="Helvetica" charset="0"/>
                <a:cs typeface="Helvetica" charset="0"/>
              </a:rPr>
              <a:t>: Reliable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10" y="1753814"/>
            <a:ext cx="2505402" cy="217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24" y="3924688"/>
            <a:ext cx="2512519" cy="2177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1833" y="3462854"/>
            <a:ext cx="2219293" cy="584775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2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nb-NO" sz="3200" err="1">
                <a:latin typeface="+mn-lt"/>
              </a:rPr>
              <a:t>Subject</a:t>
            </a:r>
            <a:r>
              <a:rPr lang="nb-NO" sz="3200">
                <a:latin typeface="+mn-lt"/>
              </a:rPr>
              <a:t> </a:t>
            </a:r>
            <a:r>
              <a:rPr lang="nb-NO" sz="3200" smtClean="0">
                <a:latin typeface="+mn-lt"/>
              </a:rPr>
              <a:t>90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51341" y="4026410"/>
            <a:ext cx="846707" cy="400110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62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nb-NO" sz="2000" i="1" smtClean="0">
                <a:latin typeface="+mn-lt"/>
              </a:rPr>
              <a:t>r</a:t>
            </a:r>
            <a:r>
              <a:rPr lang="is-IS" sz="2000" smtClean="0">
                <a:latin typeface="+mn-lt"/>
              </a:rPr>
              <a:t> = </a:t>
            </a:r>
            <a:r>
              <a:rPr lang="en-US" sz="2000" smtClean="0">
                <a:latin typeface="+mn-lt"/>
              </a:rPr>
              <a:t>.14</a:t>
            </a:r>
            <a:endParaRPr lang="nb-NO" sz="2000"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66" y="699630"/>
            <a:ext cx="3405880" cy="54494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6" y="669650"/>
            <a:ext cx="3634260" cy="5451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52" y="2632573"/>
            <a:ext cx="6375565" cy="3187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16" y="3183977"/>
            <a:ext cx="4542866" cy="267227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106110" y="4107017"/>
            <a:ext cx="2713840" cy="668215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400" b="1" i="1" dirty="0" smtClean="0">
                <a:ea typeface="Helvetica" charset="0"/>
                <a:cs typeface="Helvetica" charset="0"/>
              </a:rPr>
              <a:t>M </a:t>
            </a:r>
            <a:r>
              <a:rPr lang="hr-HR" sz="2400" b="1" dirty="0" smtClean="0">
                <a:ea typeface="Helvetica" charset="0"/>
                <a:cs typeface="Helvetica" charset="0"/>
              </a:rPr>
              <a:t>= .</a:t>
            </a:r>
            <a:r>
              <a:rPr lang="hr-HR" sz="2400" b="1" dirty="0" smtClean="0">
                <a:ea typeface="Helvetica" charset="0"/>
                <a:cs typeface="Helvetica" charset="0"/>
              </a:rPr>
              <a:t>03 </a:t>
            </a:r>
            <a:r>
              <a:rPr lang="hr-HR" sz="2400" b="1" dirty="0" smtClean="0">
                <a:ea typeface="Helvetica" charset="0"/>
                <a:cs typeface="Helvetica" charset="0"/>
              </a:rPr>
              <a:t>(</a:t>
            </a:r>
            <a:r>
              <a:rPr lang="hr-HR" sz="2400" b="1" i="1" dirty="0" smtClean="0">
                <a:ea typeface="Helvetica" charset="0"/>
                <a:cs typeface="Helvetica" charset="0"/>
              </a:rPr>
              <a:t>SD</a:t>
            </a:r>
            <a:r>
              <a:rPr lang="hr-HR" sz="2400" b="1" dirty="0" smtClean="0">
                <a:ea typeface="Helvetica" charset="0"/>
                <a:cs typeface="Helvetica" charset="0"/>
              </a:rPr>
              <a:t> = .</a:t>
            </a:r>
            <a:r>
              <a:rPr lang="hr-HR" sz="2400" b="1" dirty="0" smtClean="0">
                <a:ea typeface="Helvetica" charset="0"/>
                <a:cs typeface="Helvetica" charset="0"/>
              </a:rPr>
              <a:t>15)</a:t>
            </a:r>
            <a:endParaRPr lang="en-US" sz="2400" b="1" dirty="0">
              <a:ea typeface="Helvetica" charset="0"/>
              <a:cs typeface="Helvetica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09326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8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99" y="2510204"/>
            <a:ext cx="1019907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8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</a:p>
          <a:p>
            <a:pPr algn="ctr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Individual Level Contemporaneous Networks</a:t>
            </a:r>
            <a:endParaRPr lang="en-US" sz="6480" b="1" dirty="0">
              <a:ln>
                <a:solidFill>
                  <a:schemeClr val="tx1"/>
                </a:solidFill>
              </a:ln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9805"/>
          <a:stretch/>
        </p:blipFill>
        <p:spPr>
          <a:xfrm>
            <a:off x="8403996" y="1"/>
            <a:ext cx="2568804" cy="1748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045" y="873629"/>
            <a:ext cx="2531091" cy="1744080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 rot="18948174">
            <a:off x="8678736" y="1122319"/>
            <a:ext cx="1049311" cy="482393"/>
          </a:xfrm>
          <a:prstGeom prst="leftRightArrow">
            <a:avLst/>
          </a:prstGeom>
          <a:solidFill>
            <a:srgbClr val="DDB5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NOW</a:t>
            </a:r>
            <a:endParaRPr lang="en-US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6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9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50" y="553338"/>
            <a:ext cx="6943725" cy="119300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a typeface="Helvetica" charset="0"/>
                <a:cs typeface="Helvetica" charset="0"/>
              </a:rPr>
              <a:t>Individual Level Contemporaneous Personality </a:t>
            </a:r>
            <a:r>
              <a:rPr lang="en-US" sz="3600" b="1" dirty="0">
                <a:ea typeface="Helvetica" charset="0"/>
                <a:cs typeface="Helvetica" charset="0"/>
              </a:rPr>
              <a:t>Network Stability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43191" y="741819"/>
            <a:ext cx="4191487" cy="16459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N1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Relaxed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N2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Depressed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N3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Worried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E1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Quiet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E2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2160" dirty="0" smtClean="0">
                <a:latin typeface="Helvetica" charset="0"/>
                <a:ea typeface="Helvetica" charset="0"/>
                <a:cs typeface="Helvetica" charset="0"/>
              </a:rPr>
              <a:t>Outgoing</a:t>
            </a:r>
            <a:endParaRPr lang="en-US" sz="216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A1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Rude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A2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Kind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C1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Lazy</a:t>
            </a:r>
          </a:p>
          <a:p>
            <a:r>
              <a:rPr lang="en-US" sz="2160" b="1" dirty="0">
                <a:latin typeface="Helvetica" charset="0"/>
                <a:ea typeface="Helvetica" charset="0"/>
                <a:cs typeface="Helvetica" charset="0"/>
              </a:rPr>
              <a:t>C2</a:t>
            </a:r>
            <a:r>
              <a:rPr lang="en-US" sz="2160" dirty="0">
                <a:latin typeface="Helvetica" charset="0"/>
                <a:ea typeface="Helvetica" charset="0"/>
                <a:cs typeface="Helvetica" charset="0"/>
              </a:rPr>
              <a:t>: Reliable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37031"/>
            <a:ext cx="10972800" cy="720969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a typeface="Helvetica" charset="0"/>
                <a:cs typeface="Helvetica" charset="0"/>
              </a:rPr>
              <a:t>Want to see more? https://</a:t>
            </a:r>
            <a:r>
              <a:rPr lang="en-US" sz="2400" b="1" dirty="0">
                <a:ea typeface="Helvetica" charset="0"/>
                <a:cs typeface="Helvetica" charset="0"/>
              </a:rPr>
              <a:t>emoriebeck.shinyapps.io</a:t>
            </a:r>
            <a:r>
              <a:rPr lang="en-US" sz="2400" b="1" dirty="0">
                <a:ea typeface="Helvetica" charset="0"/>
                <a:cs typeface="Helvetica" charset="0"/>
              </a:rPr>
              <a:t>/</a:t>
            </a:r>
            <a:r>
              <a:rPr lang="en-US" sz="2400" b="1" dirty="0">
                <a:ea typeface="Helvetica" charset="0"/>
                <a:cs typeface="Helvetica" charset="0"/>
              </a:rPr>
              <a:t>pairs_graphicalvar</a:t>
            </a:r>
            <a:r>
              <a:rPr lang="en-US" sz="2400" b="1" dirty="0">
                <a:ea typeface="Helvetica" charset="0"/>
                <a:cs typeface="Helvetica" charset="0"/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3169" y="3815806"/>
            <a:ext cx="2219293" cy="584775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2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nb-NO" sz="3200" dirty="0"/>
              <a:t>Subject</a:t>
            </a:r>
            <a:r>
              <a:rPr lang="nb-NO" sz="3200" dirty="0"/>
              <a:t> </a:t>
            </a:r>
            <a:r>
              <a:rPr lang="nb-NO" sz="3200" dirty="0" smtClean="0"/>
              <a:t>90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28" y="2434860"/>
            <a:ext cx="3645512" cy="360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191" y="2470009"/>
            <a:ext cx="3633520" cy="3682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51074"/>
          <a:stretch/>
        </p:blipFill>
        <p:spPr>
          <a:xfrm>
            <a:off x="1603044" y="2447900"/>
            <a:ext cx="7766712" cy="362897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15614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4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04" y="4017690"/>
            <a:ext cx="2300288" cy="2052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3" y="1750085"/>
            <a:ext cx="2352571" cy="2096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0989" y="3253687"/>
            <a:ext cx="2219293" cy="584775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2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nb-NO" sz="3200" dirty="0">
                <a:latin typeface="+mn-lt"/>
              </a:rPr>
              <a:t>Subject</a:t>
            </a:r>
            <a:r>
              <a:rPr lang="nb-NO" sz="3200" dirty="0">
                <a:latin typeface="+mn-lt"/>
              </a:rPr>
              <a:t> </a:t>
            </a:r>
            <a:r>
              <a:rPr lang="nb-NO" sz="3200" dirty="0" smtClean="0">
                <a:latin typeface="+mn-lt"/>
              </a:rPr>
              <a:t>90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2650" y="671513"/>
            <a:ext cx="6943725" cy="1193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8229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ea typeface="Helvetica" charset="0"/>
                <a:cs typeface="Helvetica" charset="0"/>
              </a:rPr>
              <a:t>Individual Level Contemporaneous Personality Network Stability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43191" y="741819"/>
            <a:ext cx="4191487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160" b="1" dirty="0">
                <a:ea typeface="Helvetica" charset="0"/>
                <a:cs typeface="Helvetica" charset="0"/>
              </a:rPr>
              <a:t>N1</a:t>
            </a:r>
            <a:r>
              <a:rPr lang="en-US" sz="2160" dirty="0">
                <a:ea typeface="Helvetica" charset="0"/>
                <a:cs typeface="Helvetica" charset="0"/>
              </a:rPr>
              <a:t>: Relaxed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N2</a:t>
            </a:r>
            <a:r>
              <a:rPr lang="en-US" sz="2160" dirty="0">
                <a:ea typeface="Helvetica" charset="0"/>
                <a:cs typeface="Helvetica" charset="0"/>
              </a:rPr>
              <a:t>: Depressed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N3</a:t>
            </a:r>
            <a:r>
              <a:rPr lang="en-US" sz="2160" dirty="0">
                <a:ea typeface="Helvetica" charset="0"/>
                <a:cs typeface="Helvetica" charset="0"/>
              </a:rPr>
              <a:t>: Worried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E1</a:t>
            </a:r>
            <a:r>
              <a:rPr lang="en-US" sz="2160" dirty="0">
                <a:ea typeface="Helvetica" charset="0"/>
                <a:cs typeface="Helvetica" charset="0"/>
              </a:rPr>
              <a:t>: Quiet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E2</a:t>
            </a:r>
            <a:r>
              <a:rPr lang="en-US" sz="2160" dirty="0">
                <a:ea typeface="Helvetica" charset="0"/>
                <a:cs typeface="Helvetica" charset="0"/>
              </a:rPr>
              <a:t>: </a:t>
            </a:r>
            <a:r>
              <a:rPr lang="en-US" sz="2160" dirty="0" smtClean="0">
                <a:ea typeface="Helvetica" charset="0"/>
                <a:cs typeface="Helvetica" charset="0"/>
              </a:rPr>
              <a:t>Outgoing</a:t>
            </a:r>
            <a:endParaRPr lang="en-US" sz="2160" dirty="0">
              <a:ea typeface="Helvetica" charset="0"/>
              <a:cs typeface="Helvetica" charset="0"/>
            </a:endParaRPr>
          </a:p>
          <a:p>
            <a:r>
              <a:rPr lang="en-US" sz="2160" b="1" dirty="0">
                <a:ea typeface="Helvetica" charset="0"/>
                <a:cs typeface="Helvetica" charset="0"/>
              </a:rPr>
              <a:t>A1</a:t>
            </a:r>
            <a:r>
              <a:rPr lang="en-US" sz="2160" dirty="0">
                <a:ea typeface="Helvetica" charset="0"/>
                <a:cs typeface="Helvetica" charset="0"/>
              </a:rPr>
              <a:t>: Rude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A2</a:t>
            </a:r>
            <a:r>
              <a:rPr lang="en-US" sz="2160" dirty="0">
                <a:ea typeface="Helvetica" charset="0"/>
                <a:cs typeface="Helvetica" charset="0"/>
              </a:rPr>
              <a:t>: Kind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C1</a:t>
            </a:r>
            <a:r>
              <a:rPr lang="en-US" sz="2160" dirty="0">
                <a:ea typeface="Helvetica" charset="0"/>
                <a:cs typeface="Helvetica" charset="0"/>
              </a:rPr>
              <a:t>: Lazy</a:t>
            </a:r>
          </a:p>
          <a:p>
            <a:r>
              <a:rPr lang="en-US" sz="2160" b="1" dirty="0">
                <a:ea typeface="Helvetica" charset="0"/>
                <a:cs typeface="Helvetica" charset="0"/>
              </a:rPr>
              <a:t>C2</a:t>
            </a:r>
            <a:r>
              <a:rPr lang="en-US" sz="2160" dirty="0">
                <a:ea typeface="Helvetica" charset="0"/>
                <a:cs typeface="Helvetica" charset="0"/>
              </a:rPr>
              <a:t>: Reliable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" y="707143"/>
            <a:ext cx="3370790" cy="5393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17" y="2460935"/>
            <a:ext cx="5329313" cy="36573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93" y="2743916"/>
            <a:ext cx="5964307" cy="29821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7283" y="3834883"/>
            <a:ext cx="846707" cy="400110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62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nb-NO" sz="2000" i="1" dirty="0" smtClean="0">
                <a:latin typeface="+mn-lt"/>
              </a:rPr>
              <a:t>r</a:t>
            </a:r>
            <a:r>
              <a:rPr lang="is-IS" sz="2000" smtClean="0">
                <a:latin typeface="+mn-lt"/>
              </a:rPr>
              <a:t> = </a:t>
            </a:r>
            <a:r>
              <a:rPr lang="en-US" sz="2000" dirty="0" smtClean="0">
                <a:latin typeface="+mn-lt"/>
              </a:rPr>
              <a:t>.34</a:t>
            </a:r>
            <a:endParaRPr lang="nb-NO" sz="2000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41521" y="3955513"/>
            <a:ext cx="3182814" cy="668215"/>
          </a:xfrm>
          <a:prstGeom prst="rect">
            <a:avLst/>
          </a:prstGeom>
          <a:solidFill>
            <a:srgbClr val="30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sz="2800" b="1" i="1" dirty="0" smtClean="0">
                <a:ea typeface="Helvetica" charset="0"/>
                <a:cs typeface="Helvetica" charset="0"/>
              </a:rPr>
              <a:t>M </a:t>
            </a:r>
            <a:r>
              <a:rPr lang="hr-HR" sz="2800" b="1" dirty="0" smtClean="0">
                <a:ea typeface="Helvetica" charset="0"/>
                <a:cs typeface="Helvetica" charset="0"/>
              </a:rPr>
              <a:t>= </a:t>
            </a:r>
            <a:r>
              <a:rPr lang="is-IS" sz="2800" b="1" dirty="0" smtClean="0">
                <a:ea typeface="Helvetica" charset="0"/>
                <a:cs typeface="Helvetica" charset="0"/>
              </a:rPr>
              <a:t>.64 </a:t>
            </a:r>
            <a:r>
              <a:rPr lang="hr-HR" sz="2800" b="1" dirty="0" smtClean="0">
                <a:ea typeface="Helvetica" charset="0"/>
                <a:cs typeface="Helvetica" charset="0"/>
              </a:rPr>
              <a:t>(</a:t>
            </a:r>
            <a:r>
              <a:rPr lang="hr-HR" sz="2800" b="1" i="1" dirty="0" smtClean="0">
                <a:ea typeface="Helvetica" charset="0"/>
                <a:cs typeface="Helvetica" charset="0"/>
              </a:rPr>
              <a:t>SD</a:t>
            </a:r>
            <a:r>
              <a:rPr lang="hr-HR" sz="2800" b="1" dirty="0" smtClean="0">
                <a:ea typeface="Helvetica" charset="0"/>
                <a:cs typeface="Helvetica" charset="0"/>
              </a:rPr>
              <a:t> </a:t>
            </a:r>
            <a:r>
              <a:rPr lang="hr-HR" sz="2800" b="1" dirty="0">
                <a:ea typeface="Helvetica" charset="0"/>
                <a:cs typeface="Helvetica" charset="0"/>
              </a:rPr>
              <a:t>= .41)</a:t>
            </a:r>
            <a:endParaRPr lang="en-US" sz="2800" b="1" dirty="0">
              <a:ea typeface="Helvetica" charset="0"/>
              <a:cs typeface="Helvetic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2" y="851787"/>
            <a:ext cx="3367858" cy="5388573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547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9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056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54112" y="6083653"/>
            <a:ext cx="321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John, </a:t>
            </a:r>
            <a:r>
              <a:rPr lang="en-US" dirty="0" err="1"/>
              <a:t>Naumann</a:t>
            </a:r>
            <a:r>
              <a:rPr lang="en-US"/>
              <a:t>, &amp; Soto, </a:t>
            </a:r>
            <a:r>
              <a:rPr lang="en-US" smtClean="0"/>
              <a:t>2008; </a:t>
            </a:r>
            <a:r>
              <a:rPr lang="en-US" err="1" smtClean="0"/>
              <a:t>Cervone</a:t>
            </a:r>
            <a:r>
              <a:rPr lang="en-US" smtClean="0"/>
              <a:t> &amp; Beck, 2017 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5181" y="510634"/>
            <a:ext cx="1920175" cy="8514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Extraversion</a:t>
            </a:r>
            <a:endParaRPr lang="en-US" b="1"/>
          </a:p>
        </p:txBody>
      </p:sp>
      <p:sp>
        <p:nvSpPr>
          <p:cNvPr id="16" name="Rectangle 15"/>
          <p:cNvSpPr/>
          <p:nvPr/>
        </p:nvSpPr>
        <p:spPr>
          <a:xfrm>
            <a:off x="2354974" y="510635"/>
            <a:ext cx="1920175" cy="851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Agreeableness</a:t>
            </a:r>
            <a:endParaRPr lang="en-US" b="1"/>
          </a:p>
        </p:txBody>
      </p:sp>
      <p:sp>
        <p:nvSpPr>
          <p:cNvPr id="17" name="Rectangle 16"/>
          <p:cNvSpPr/>
          <p:nvPr/>
        </p:nvSpPr>
        <p:spPr>
          <a:xfrm>
            <a:off x="4537464" y="510634"/>
            <a:ext cx="1920175" cy="8514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Conscientiousness</a:t>
            </a: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87256" y="510635"/>
            <a:ext cx="1920175" cy="851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Neuroticism</a:t>
            </a:r>
            <a:endParaRPr lang="en-US" b="1"/>
          </a:p>
        </p:txBody>
      </p:sp>
      <p:sp>
        <p:nvSpPr>
          <p:cNvPr id="19" name="Rectangle 18"/>
          <p:cNvSpPr/>
          <p:nvPr/>
        </p:nvSpPr>
        <p:spPr>
          <a:xfrm>
            <a:off x="8869746" y="510636"/>
            <a:ext cx="1920175" cy="8514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Openness</a:t>
            </a:r>
            <a:endParaRPr lang="en-US" b="1"/>
          </a:p>
        </p:txBody>
      </p:sp>
      <p:sp>
        <p:nvSpPr>
          <p:cNvPr id="26" name="Rectangle 25"/>
          <p:cNvSpPr/>
          <p:nvPr/>
        </p:nvSpPr>
        <p:spPr>
          <a:xfrm>
            <a:off x="3210582" y="5991441"/>
            <a:ext cx="4573938" cy="738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mtClean="0">
                <a:solidFill>
                  <a:srgbClr val="7030A0"/>
                </a:solidFill>
              </a:rPr>
              <a:t>Nomothetic</a:t>
            </a:r>
            <a:endParaRPr lang="en-US" sz="5400" b="1">
              <a:solidFill>
                <a:srgbClr val="7030A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325784" y="1926444"/>
            <a:ext cx="3769595" cy="3769595"/>
            <a:chOff x="949842" y="1928150"/>
            <a:chExt cx="3769595" cy="376959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42" y="1928150"/>
              <a:ext cx="3769595" cy="3769595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865376" y="2377440"/>
              <a:ext cx="2048256" cy="658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smtClean="0">
                  <a:solidFill>
                    <a:schemeClr val="tx1"/>
                  </a:solidFill>
                </a:rPr>
                <a:t>DICTIONARY</a:t>
              </a:r>
              <a:endParaRPr lang="en-US" sz="2800" b="1">
                <a:solidFill>
                  <a:schemeClr val="tx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45" y="1507549"/>
            <a:ext cx="4393133" cy="43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Helvetica" charset="0"/>
                <a:cs typeface="Helvetica" charset="0"/>
              </a:rPr>
              <a:t>Conclusions</a:t>
            </a:r>
            <a:endParaRPr lang="en-US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3051FF"/>
                </a:solidFill>
                <a:ea typeface="Helvetica" charset="0"/>
                <a:cs typeface="Helvetica" charset="0"/>
              </a:rPr>
              <a:t>Contemporaneous Idiographic Networks </a:t>
            </a:r>
          </a:p>
          <a:p>
            <a:pPr marL="0" indent="0" algn="ctr">
              <a:buNone/>
            </a:pPr>
            <a:r>
              <a:rPr lang="en-US" b="1" dirty="0">
                <a:ea typeface="Helvetica" charset="0"/>
                <a:cs typeface="Helvetica" charset="0"/>
              </a:rPr>
              <a:t>strong ipsative, weak rank-order and absolute stability</a:t>
            </a:r>
          </a:p>
          <a:p>
            <a:pPr marL="0" indent="0" algn="ctr">
              <a:buNone/>
            </a:pPr>
            <a:r>
              <a:rPr lang="en-US" dirty="0">
                <a:ea typeface="Helvetica" charset="0"/>
                <a:cs typeface="Helvetica" charset="0"/>
              </a:rPr>
              <a:t>People are changing systematically, but there are individual differences in the degree and direction of change as well as for which variables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C00000"/>
              </a:solidFill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3051FF"/>
                </a:solidFill>
                <a:ea typeface="Helvetica" charset="0"/>
                <a:cs typeface="Helvetica" charset="0"/>
              </a:rPr>
              <a:t>Temporal Idiographic Networks </a:t>
            </a:r>
          </a:p>
          <a:p>
            <a:pPr marL="0" indent="0" algn="ctr">
              <a:buNone/>
            </a:pPr>
            <a:r>
              <a:rPr lang="en-US" b="1" dirty="0" smtClean="0">
                <a:ea typeface="Helvetica" charset="0"/>
                <a:cs typeface="Helvetica" charset="0"/>
              </a:rPr>
              <a:t>weak ipsative, rank-order, and absolute stability</a:t>
            </a:r>
          </a:p>
          <a:p>
            <a:pPr marL="0" indent="0" algn="ctr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People are changing, not systematically, and not in a particular </a:t>
            </a:r>
            <a:r>
              <a:rPr lang="en-US" dirty="0" smtClean="0">
                <a:ea typeface="Helvetica" charset="0"/>
                <a:cs typeface="Helvetica" charset="0"/>
              </a:rPr>
              <a:t>direction</a:t>
            </a:r>
            <a:endParaRPr lang="en-US" dirty="0" smtClean="0">
              <a:ea typeface="Helvetica" charset="0"/>
              <a:cs typeface="Helvetica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47822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06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Helvetica" charset="0"/>
                <a:cs typeface="Helvetica" charset="0"/>
              </a:rPr>
              <a:t>Conclusions</a:t>
            </a:r>
            <a:endParaRPr lang="en-US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We can now </a:t>
            </a:r>
            <a:r>
              <a:rPr lang="en-US" sz="3600" b="1" dirty="0"/>
              <a:t>fit idiographic personality networks</a:t>
            </a:r>
          </a:p>
          <a:p>
            <a:pPr marL="0" indent="0">
              <a:buNone/>
            </a:pPr>
            <a:r>
              <a:rPr lang="en-US" sz="3600" dirty="0"/>
              <a:t>The present results represent of subset of results but </a:t>
            </a:r>
            <a:r>
              <a:rPr lang="en-US" sz="3600" b="1" dirty="0"/>
              <a:t>there are many more network properties</a:t>
            </a:r>
          </a:p>
          <a:p>
            <a:pPr marL="0" indent="0">
              <a:buNone/>
            </a:pPr>
            <a:r>
              <a:rPr lang="en-US" sz="3600" dirty="0"/>
              <a:t>In this sample, </a:t>
            </a:r>
            <a:r>
              <a:rPr lang="en-US" sz="3600" dirty="0" smtClean="0"/>
              <a:t>other network properties (density, centrality) were more stable.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Unclear whether </a:t>
            </a:r>
            <a:r>
              <a:rPr lang="en-US" sz="3600" dirty="0" smtClean="0"/>
              <a:t>lack of stability represents </a:t>
            </a:r>
            <a:r>
              <a:rPr lang="en-US" sz="3600" b="1" dirty="0"/>
              <a:t>lack of predictive power or measurement </a:t>
            </a:r>
            <a:r>
              <a:rPr lang="en-US" sz="3600" b="1" dirty="0" smtClean="0"/>
              <a:t>issues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47822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Limitations</a:t>
            </a:r>
            <a:endParaRPr lang="en-US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Intercepts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Measurement Interval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Too few variables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Parameter stability uncertain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Absolute Change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20320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77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Future Directions</a:t>
            </a:r>
            <a:endParaRPr lang="en-US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Predictive Networks</a:t>
            </a:r>
            <a:endParaRPr lang="en-US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	Modeling personality and momentary behavior</a:t>
            </a:r>
          </a:p>
          <a:p>
            <a:pPr marL="0" indent="0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	Using idiographic networks to predict long-term outcomes</a:t>
            </a:r>
          </a:p>
          <a:p>
            <a:pPr marL="0" indent="0">
              <a:buNone/>
            </a:pPr>
            <a:endParaRPr lang="en-US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Personality Network Development Across the Lifespan</a:t>
            </a:r>
            <a:endParaRPr lang="en-US" dirty="0" smtClean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Idiographic </a:t>
            </a:r>
            <a:r>
              <a:rPr lang="en-US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Networks and Personality Change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06" y="2111874"/>
            <a:ext cx="8166100" cy="379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2111874"/>
            <a:ext cx="9072282" cy="44146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20496250">
            <a:off x="3333665" y="2925255"/>
            <a:ext cx="1354762" cy="1784967"/>
          </a:xfrm>
          <a:prstGeom prst="ellipse">
            <a:avLst/>
          </a:prstGeom>
          <a:noFill/>
          <a:ln w="57150">
            <a:solidFill>
              <a:srgbClr val="305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4732774">
            <a:off x="7635025" y="4154919"/>
            <a:ext cx="930347" cy="2663917"/>
          </a:xfrm>
          <a:prstGeom prst="ellipse">
            <a:avLst/>
          </a:prstGeom>
          <a:noFill/>
          <a:ln w="57150">
            <a:solidFill>
              <a:srgbClr val="305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20320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 dirty="0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003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997136"/>
            <a:ext cx="9464040" cy="1325563"/>
          </a:xfrm>
        </p:spPr>
        <p:txBody>
          <a:bodyPr/>
          <a:lstStyle/>
          <a:p>
            <a:pPr algn="ctr"/>
            <a:r>
              <a:rPr lang="en-US" b="1" smtClean="0">
                <a:solidFill>
                  <a:srgbClr val="3051FF"/>
                </a:solidFill>
                <a:latin typeface="+mn-lt"/>
                <a:ea typeface="Helvetica" charset="0"/>
                <a:cs typeface="Helvetica" charset="0"/>
              </a:rPr>
              <a:t>Questions?</a:t>
            </a:r>
            <a:endParaRPr lang="en-US" b="1">
              <a:solidFill>
                <a:srgbClr val="3051FF"/>
              </a:solidFill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767" y="2068512"/>
            <a:ext cx="5060633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smtClean="0"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Special Thanks to: </a:t>
            </a:r>
          </a:p>
          <a:p>
            <a:pPr marL="0" indent="0" algn="ctr">
              <a:buNone/>
            </a:pPr>
            <a:r>
              <a:rPr lang="en-US" smtClean="0">
                <a:ea typeface="Helvetica" charset="0"/>
                <a:cs typeface="Helvetica" charset="0"/>
              </a:rPr>
              <a:t>Josh Jackson</a:t>
            </a:r>
          </a:p>
          <a:p>
            <a:pPr marL="0" indent="0" algn="ctr">
              <a:buNone/>
            </a:pPr>
            <a:r>
              <a:rPr lang="en-US" smtClean="0">
                <a:ea typeface="Helvetica" charset="0"/>
                <a:cs typeface="Helvetica" charset="0"/>
              </a:rPr>
              <a:t>The </a:t>
            </a:r>
            <a:r>
              <a:rPr lang="en-US" err="1" smtClean="0">
                <a:ea typeface="Helvetica" charset="0"/>
                <a:cs typeface="Helvetica" charset="0"/>
              </a:rPr>
              <a:t>PMaD</a:t>
            </a:r>
            <a:r>
              <a:rPr lang="en-US" smtClean="0">
                <a:ea typeface="Helvetica" charset="0"/>
                <a:cs typeface="Helvetica" charset="0"/>
              </a:rPr>
              <a:t> Lab</a:t>
            </a:r>
          </a:p>
          <a:p>
            <a:pPr marL="0" indent="0" algn="ctr">
              <a:buNone/>
            </a:pPr>
            <a:endParaRPr lang="en-US"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US" smtClean="0">
                <a:ea typeface="Helvetica" charset="0"/>
                <a:cs typeface="Helvetica" charset="0"/>
              </a:rPr>
              <a:t>(And the people who brought us PAIRS data)</a:t>
            </a:r>
            <a:endParaRPr lang="en-US">
              <a:ea typeface="Helvetica" charset="0"/>
              <a:cs typeface="Helvetica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4517" y="2068512"/>
            <a:ext cx="5060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574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smtClean="0">
              <a:ea typeface="Helvetica" charset="0"/>
              <a:cs typeface="Helvetica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R Code Available at:</a:t>
            </a:r>
          </a:p>
          <a:p>
            <a:pPr marL="0" indent="0" algn="ctr">
              <a:buNone/>
            </a:pPr>
            <a:r>
              <a:rPr lang="en-US" sz="2600">
                <a:ea typeface="Helvetica" charset="0"/>
                <a:cs typeface="Helvetica" charset="0"/>
              </a:rPr>
              <a:t>https://</a:t>
            </a:r>
            <a:r>
              <a:rPr lang="en-US" sz="2600" err="1">
                <a:ea typeface="Helvetica" charset="0"/>
                <a:cs typeface="Helvetica" charset="0"/>
              </a:rPr>
              <a:t>goo.gl</a:t>
            </a:r>
            <a:r>
              <a:rPr lang="en-US" sz="2600">
                <a:ea typeface="Helvetica" charset="0"/>
                <a:cs typeface="Helvetica" charset="0"/>
              </a:rPr>
              <a:t>/lC7PDh</a:t>
            </a:r>
            <a:endParaRPr lang="en-US" sz="2600" b="1" smtClean="0">
              <a:ea typeface="Helvetica" charset="0"/>
              <a:cs typeface="Helvetica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>
              <a:ea typeface="Helvetica" charset="0"/>
              <a:cs typeface="Helvetica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solidFill>
                  <a:srgbClr val="3051FF"/>
                </a:solidFill>
                <a:ea typeface="Helvetica" charset="0"/>
                <a:cs typeface="Helvetica" charset="0"/>
              </a:rPr>
              <a:t>Interactive Idiographic Plots Available at:</a:t>
            </a:r>
          </a:p>
          <a:p>
            <a:pPr marL="0" indent="0" algn="ctr">
              <a:buNone/>
            </a:pPr>
            <a:r>
              <a:rPr lang="en-US" sz="2600">
                <a:ea typeface="Helvetica" charset="0"/>
                <a:cs typeface="Helvetica" charset="0"/>
              </a:rPr>
              <a:t>http://</a:t>
            </a:r>
            <a:r>
              <a:rPr lang="en-US" sz="2600" err="1">
                <a:ea typeface="Helvetica" charset="0"/>
                <a:cs typeface="Helvetica" charset="0"/>
              </a:rPr>
              <a:t>tinyurl.com</a:t>
            </a:r>
            <a:r>
              <a:rPr lang="en-US" sz="2600">
                <a:ea typeface="Helvetica" charset="0"/>
                <a:cs typeface="Helvetica" charset="0"/>
              </a:rPr>
              <a:t>/</a:t>
            </a:r>
            <a:r>
              <a:rPr lang="en-US" sz="2600" err="1">
                <a:ea typeface="Helvetica" charset="0"/>
                <a:cs typeface="Helvetica" charset="0"/>
              </a:rPr>
              <a:t>pairsnetworks</a:t>
            </a:r>
            <a:endParaRPr lang="en-US" sz="2600">
              <a:ea typeface="Helvetica" charset="0"/>
              <a:cs typeface="Helvetica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20320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877" y="1918742"/>
            <a:ext cx="2242482" cy="4351338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" b="1" dirty="0" smtClean="0">
              <a:solidFill>
                <a:srgbClr val="C00000"/>
              </a:solidFill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C00000"/>
                </a:solidFill>
                <a:ea typeface="Helvetica" charset="0"/>
                <a:cs typeface="Helvetica" charset="0"/>
              </a:rPr>
              <a:t>R Packages:</a:t>
            </a: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qgraph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igraph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mlVAR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graphicalVAR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dplyr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tidyr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purrr</a:t>
            </a:r>
            <a:r>
              <a:rPr lang="en-US" dirty="0" smtClean="0">
                <a:ea typeface="Helvetica" charset="0"/>
                <a:cs typeface="Helvetica" charset="0"/>
              </a:rPr>
              <a:t> </a:t>
            </a:r>
            <a:r>
              <a:rPr lang="en-US" sz="1400" dirty="0" smtClean="0">
                <a:ea typeface="Helvetica" charset="0"/>
                <a:cs typeface="Helvetica" charset="0"/>
              </a:rPr>
              <a:t>(for many, many idiographic models)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68251" y="989351"/>
            <a:ext cx="8199618" cy="5430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40" indent="-20574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1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66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62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10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7580" indent="-205740" algn="l" defTabSz="82296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461963" algn="ctr">
              <a:buNone/>
            </a:pPr>
            <a:r>
              <a:rPr lang="en-US" sz="2600" b="1" dirty="0" smtClean="0">
                <a:solidFill>
                  <a:srgbClr val="C00000"/>
                </a:solidFill>
                <a:ea typeface="Helvetica" charset="0"/>
                <a:cs typeface="Helvetica" charset="0"/>
              </a:rPr>
              <a:t>Selected</a:t>
            </a:r>
            <a:r>
              <a:rPr lang="en-US" sz="3600" b="1" dirty="0" smtClean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sz="2600" b="1" dirty="0" smtClean="0">
                <a:solidFill>
                  <a:srgbClr val="C00000"/>
                </a:solidFill>
                <a:ea typeface="Helvetica" charset="0"/>
                <a:cs typeface="Helvetica" charset="0"/>
              </a:rPr>
              <a:t>References</a:t>
            </a:r>
            <a:r>
              <a:rPr lang="en-US" sz="3600" b="1" dirty="0" smtClean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</a:p>
          <a:p>
            <a:pPr marL="461963" indent="-461963">
              <a:buNone/>
            </a:pPr>
            <a:r>
              <a:rPr lang="en-US" sz="1600" dirty="0" smtClean="0">
                <a:ea typeface="Helvetica" charset="0"/>
                <a:cs typeface="Helvetica" charset="0"/>
              </a:rPr>
              <a:t>Bringmann</a:t>
            </a:r>
            <a:r>
              <a:rPr lang="en-US" sz="1600" dirty="0">
                <a:ea typeface="Helvetica" charset="0"/>
                <a:cs typeface="Helvetica" charset="0"/>
              </a:rPr>
              <a:t>, L. F., </a:t>
            </a:r>
            <a:r>
              <a:rPr lang="en-US" sz="1600" dirty="0">
                <a:ea typeface="Helvetica" charset="0"/>
                <a:cs typeface="Helvetica" charset="0"/>
              </a:rPr>
              <a:t>Pe</a:t>
            </a:r>
            <a:r>
              <a:rPr lang="en-US" sz="1600" dirty="0">
                <a:ea typeface="Helvetica" charset="0"/>
                <a:cs typeface="Helvetica" charset="0"/>
              </a:rPr>
              <a:t>, M. L., </a:t>
            </a:r>
            <a:r>
              <a:rPr lang="en-US" sz="1600" dirty="0" err="1">
                <a:ea typeface="Helvetica" charset="0"/>
                <a:cs typeface="Helvetica" charset="0"/>
              </a:rPr>
              <a:t>Vissers</a:t>
            </a:r>
            <a:r>
              <a:rPr lang="en-US" sz="1600" dirty="0">
                <a:ea typeface="Helvetica" charset="0"/>
                <a:cs typeface="Helvetica" charset="0"/>
              </a:rPr>
              <a:t>, N., </a:t>
            </a:r>
            <a:r>
              <a:rPr lang="en-US" sz="1600" dirty="0" err="1">
                <a:ea typeface="Helvetica" charset="0"/>
                <a:cs typeface="Helvetica" charset="0"/>
              </a:rPr>
              <a:t>Ceulemans</a:t>
            </a:r>
            <a:r>
              <a:rPr lang="en-US" sz="1600" dirty="0">
                <a:ea typeface="Helvetica" charset="0"/>
                <a:cs typeface="Helvetica" charset="0"/>
              </a:rPr>
              <a:t>, E., </a:t>
            </a:r>
            <a:r>
              <a:rPr lang="en-US" sz="1600" dirty="0" err="1">
                <a:ea typeface="Helvetica" charset="0"/>
                <a:cs typeface="Helvetica" charset="0"/>
              </a:rPr>
              <a:t>Borsboom</a:t>
            </a:r>
            <a:r>
              <a:rPr lang="en-US" sz="1600" dirty="0">
                <a:ea typeface="Helvetica" charset="0"/>
                <a:cs typeface="Helvetica" charset="0"/>
              </a:rPr>
              <a:t>, D., </a:t>
            </a:r>
            <a:r>
              <a:rPr lang="en-US" sz="1600" dirty="0" err="1">
                <a:ea typeface="Helvetica" charset="0"/>
                <a:cs typeface="Helvetica" charset="0"/>
              </a:rPr>
              <a:t>Vanpaemel</a:t>
            </a:r>
            <a:r>
              <a:rPr lang="en-US" sz="1600" dirty="0">
                <a:ea typeface="Helvetica" charset="0"/>
                <a:cs typeface="Helvetica" charset="0"/>
              </a:rPr>
              <a:t>, W., ... &amp; </a:t>
            </a:r>
            <a:r>
              <a:rPr lang="en-US" sz="1600" dirty="0" err="1">
                <a:ea typeface="Helvetica" charset="0"/>
                <a:cs typeface="Helvetica" charset="0"/>
              </a:rPr>
              <a:t>Kuppens</a:t>
            </a:r>
            <a:r>
              <a:rPr lang="en-US" sz="1600" dirty="0">
                <a:ea typeface="Helvetica" charset="0"/>
                <a:cs typeface="Helvetica" charset="0"/>
              </a:rPr>
              <a:t>, P. (2016). Assessing temporal emotion dynamics using networks. </a:t>
            </a:r>
            <a:r>
              <a:rPr lang="en-US" sz="1600" i="1" dirty="0">
                <a:ea typeface="Helvetica" charset="0"/>
                <a:cs typeface="Helvetica" charset="0"/>
              </a:rPr>
              <a:t>Assessment</a:t>
            </a:r>
            <a:r>
              <a:rPr lang="en-US" sz="1600" dirty="0">
                <a:ea typeface="Helvetica" charset="0"/>
                <a:cs typeface="Helvetica" charset="0"/>
              </a:rPr>
              <a:t>, </a:t>
            </a:r>
            <a:r>
              <a:rPr lang="en-US" sz="1600" i="1" dirty="0">
                <a:ea typeface="Helvetica" charset="0"/>
                <a:cs typeface="Helvetica" charset="0"/>
              </a:rPr>
              <a:t>23</a:t>
            </a:r>
            <a:r>
              <a:rPr lang="en-US" sz="1600" dirty="0">
                <a:ea typeface="Helvetica" charset="0"/>
                <a:cs typeface="Helvetica" charset="0"/>
              </a:rPr>
              <a:t>(4), 425-435.</a:t>
            </a:r>
          </a:p>
          <a:p>
            <a:pPr marL="461963" indent="-461963">
              <a:buNone/>
            </a:pPr>
            <a:r>
              <a:rPr lang="en-US" sz="1600" dirty="0" err="1">
                <a:ea typeface="Helvetica" charset="0"/>
                <a:cs typeface="Helvetica" charset="0"/>
              </a:rPr>
              <a:t>Bringmann</a:t>
            </a:r>
            <a:r>
              <a:rPr lang="en-US" sz="1600" dirty="0">
                <a:ea typeface="Helvetica" charset="0"/>
                <a:cs typeface="Helvetica" charset="0"/>
              </a:rPr>
              <a:t>, L. F., </a:t>
            </a:r>
            <a:r>
              <a:rPr lang="en-US" sz="1600" dirty="0" err="1">
                <a:ea typeface="Helvetica" charset="0"/>
                <a:cs typeface="Helvetica" charset="0"/>
              </a:rPr>
              <a:t>Vissers</a:t>
            </a:r>
            <a:r>
              <a:rPr lang="en-US" sz="1600" dirty="0">
                <a:ea typeface="Helvetica" charset="0"/>
                <a:cs typeface="Helvetica" charset="0"/>
              </a:rPr>
              <a:t>, N., </a:t>
            </a:r>
            <a:r>
              <a:rPr lang="en-US" sz="1600" dirty="0" err="1">
                <a:ea typeface="Helvetica" charset="0"/>
                <a:cs typeface="Helvetica" charset="0"/>
              </a:rPr>
              <a:t>Wichers</a:t>
            </a:r>
            <a:r>
              <a:rPr lang="en-US" sz="1600" dirty="0">
                <a:ea typeface="Helvetica" charset="0"/>
                <a:cs typeface="Helvetica" charset="0"/>
              </a:rPr>
              <a:t>, M., </a:t>
            </a:r>
            <a:r>
              <a:rPr lang="en-US" sz="1600" dirty="0" err="1">
                <a:ea typeface="Helvetica" charset="0"/>
                <a:cs typeface="Helvetica" charset="0"/>
              </a:rPr>
              <a:t>Geschwind</a:t>
            </a:r>
            <a:r>
              <a:rPr lang="en-US" sz="1600" dirty="0">
                <a:ea typeface="Helvetica" charset="0"/>
                <a:cs typeface="Helvetica" charset="0"/>
              </a:rPr>
              <a:t>, N., </a:t>
            </a:r>
            <a:r>
              <a:rPr lang="en-US" sz="1600" dirty="0" err="1">
                <a:ea typeface="Helvetica" charset="0"/>
                <a:cs typeface="Helvetica" charset="0"/>
              </a:rPr>
              <a:t>Kuppens</a:t>
            </a:r>
            <a:r>
              <a:rPr lang="en-US" sz="1600" dirty="0">
                <a:ea typeface="Helvetica" charset="0"/>
                <a:cs typeface="Helvetica" charset="0"/>
              </a:rPr>
              <a:t>, P., </a:t>
            </a:r>
            <a:r>
              <a:rPr lang="en-US" sz="1600" dirty="0" err="1">
                <a:ea typeface="Helvetica" charset="0"/>
                <a:cs typeface="Helvetica" charset="0"/>
              </a:rPr>
              <a:t>Peeters</a:t>
            </a:r>
            <a:r>
              <a:rPr lang="en-US" sz="1600" dirty="0">
                <a:ea typeface="Helvetica" charset="0"/>
                <a:cs typeface="Helvetica" charset="0"/>
              </a:rPr>
              <a:t>, F., ... &amp; </a:t>
            </a:r>
            <a:r>
              <a:rPr lang="en-US" sz="1600" dirty="0" err="1">
                <a:ea typeface="Helvetica" charset="0"/>
                <a:cs typeface="Helvetica" charset="0"/>
              </a:rPr>
              <a:t>Tuerlinckx</a:t>
            </a:r>
            <a:r>
              <a:rPr lang="en-US" sz="1600" dirty="0">
                <a:ea typeface="Helvetica" charset="0"/>
                <a:cs typeface="Helvetica" charset="0"/>
              </a:rPr>
              <a:t>, F. (2013). A network approach to psychopathology: new insights into clinical longitudinal data. </a:t>
            </a:r>
            <a:r>
              <a:rPr lang="en-US" sz="1600" i="1" dirty="0" err="1">
                <a:ea typeface="Helvetica" charset="0"/>
                <a:cs typeface="Helvetica" charset="0"/>
              </a:rPr>
              <a:t>PloS</a:t>
            </a:r>
            <a:r>
              <a:rPr lang="en-US" sz="1600" i="1" dirty="0">
                <a:ea typeface="Helvetica" charset="0"/>
                <a:cs typeface="Helvetica" charset="0"/>
              </a:rPr>
              <a:t> one</a:t>
            </a:r>
            <a:r>
              <a:rPr lang="en-US" sz="1600" dirty="0">
                <a:ea typeface="Helvetica" charset="0"/>
                <a:cs typeface="Helvetica" charset="0"/>
              </a:rPr>
              <a:t>, </a:t>
            </a:r>
            <a:r>
              <a:rPr lang="en-US" sz="1600" i="1" dirty="0">
                <a:ea typeface="Helvetica" charset="0"/>
                <a:cs typeface="Helvetica" charset="0"/>
              </a:rPr>
              <a:t>8</a:t>
            </a:r>
            <a:r>
              <a:rPr lang="en-US" sz="1600" dirty="0">
                <a:ea typeface="Helvetica" charset="0"/>
                <a:cs typeface="Helvetica" charset="0"/>
              </a:rPr>
              <a:t>(4), e60188.</a:t>
            </a:r>
            <a:endParaRPr lang="en-US" sz="1600" b="1" dirty="0">
              <a:ea typeface="Helvetica" charset="0"/>
              <a:cs typeface="Helvetica" charset="0"/>
            </a:endParaRPr>
          </a:p>
          <a:p>
            <a:pPr marL="461963" indent="-461963">
              <a:buNone/>
            </a:pPr>
            <a:r>
              <a:rPr lang="en-US" sz="1600" dirty="0" err="1" smtClean="0">
                <a:ea typeface="Helvetica" charset="0"/>
                <a:cs typeface="Helvetica" charset="0"/>
              </a:rPr>
              <a:t>Costantini</a:t>
            </a:r>
            <a:r>
              <a:rPr lang="en-US" sz="1600" dirty="0">
                <a:ea typeface="Helvetica" charset="0"/>
                <a:cs typeface="Helvetica" charset="0"/>
              </a:rPr>
              <a:t>, G., </a:t>
            </a:r>
            <a:r>
              <a:rPr lang="en-US" sz="1600" dirty="0" err="1">
                <a:ea typeface="Helvetica" charset="0"/>
                <a:cs typeface="Helvetica" charset="0"/>
              </a:rPr>
              <a:t>Epskamp</a:t>
            </a:r>
            <a:r>
              <a:rPr lang="en-US" sz="1600" dirty="0">
                <a:ea typeface="Helvetica" charset="0"/>
                <a:cs typeface="Helvetica" charset="0"/>
              </a:rPr>
              <a:t>, S., </a:t>
            </a:r>
            <a:r>
              <a:rPr lang="en-US" sz="1600" dirty="0" err="1">
                <a:ea typeface="Helvetica" charset="0"/>
                <a:cs typeface="Helvetica" charset="0"/>
              </a:rPr>
              <a:t>Borsboom</a:t>
            </a:r>
            <a:r>
              <a:rPr lang="en-US" sz="1600" dirty="0">
                <a:ea typeface="Helvetica" charset="0"/>
                <a:cs typeface="Helvetica" charset="0"/>
              </a:rPr>
              <a:t>, D., </a:t>
            </a:r>
            <a:r>
              <a:rPr lang="en-US" sz="1600" dirty="0" err="1">
                <a:ea typeface="Helvetica" charset="0"/>
                <a:cs typeface="Helvetica" charset="0"/>
              </a:rPr>
              <a:t>Perugini</a:t>
            </a:r>
            <a:r>
              <a:rPr lang="en-US" sz="1600" dirty="0">
                <a:ea typeface="Helvetica" charset="0"/>
                <a:cs typeface="Helvetica" charset="0"/>
              </a:rPr>
              <a:t>, M., </a:t>
            </a:r>
            <a:r>
              <a:rPr lang="en-US" sz="1600" dirty="0" err="1">
                <a:ea typeface="Helvetica" charset="0"/>
                <a:cs typeface="Helvetica" charset="0"/>
              </a:rPr>
              <a:t>Mõttus</a:t>
            </a:r>
            <a:r>
              <a:rPr lang="en-US" sz="1600" dirty="0">
                <a:ea typeface="Helvetica" charset="0"/>
                <a:cs typeface="Helvetica" charset="0"/>
              </a:rPr>
              <a:t>, R., </a:t>
            </a:r>
            <a:r>
              <a:rPr lang="en-US" sz="1600" dirty="0" err="1">
                <a:ea typeface="Helvetica" charset="0"/>
                <a:cs typeface="Helvetica" charset="0"/>
              </a:rPr>
              <a:t>Waldorp</a:t>
            </a:r>
            <a:r>
              <a:rPr lang="en-US" sz="1600" dirty="0">
                <a:ea typeface="Helvetica" charset="0"/>
                <a:cs typeface="Helvetica" charset="0"/>
              </a:rPr>
              <a:t>, L. J., &amp; Cramer, A. O. (2015). State of the </a:t>
            </a:r>
            <a:r>
              <a:rPr lang="en-US" sz="1600" dirty="0" err="1">
                <a:ea typeface="Helvetica" charset="0"/>
                <a:cs typeface="Helvetica" charset="0"/>
              </a:rPr>
              <a:t>aRt</a:t>
            </a:r>
            <a:r>
              <a:rPr lang="en-US" sz="1600" dirty="0">
                <a:ea typeface="Helvetica" charset="0"/>
                <a:cs typeface="Helvetica" charset="0"/>
              </a:rPr>
              <a:t> personality research: A tutorial on network analysis of personality data in R. </a:t>
            </a:r>
            <a:r>
              <a:rPr lang="en-US" sz="1600" i="1" dirty="0">
                <a:ea typeface="Helvetica" charset="0"/>
                <a:cs typeface="Helvetica" charset="0"/>
              </a:rPr>
              <a:t>Journal of Research in Personality</a:t>
            </a:r>
            <a:r>
              <a:rPr lang="en-US" sz="1600" dirty="0">
                <a:ea typeface="Helvetica" charset="0"/>
                <a:cs typeface="Helvetica" charset="0"/>
              </a:rPr>
              <a:t>, </a:t>
            </a:r>
            <a:r>
              <a:rPr lang="en-US" sz="1600" i="1" dirty="0">
                <a:ea typeface="Helvetica" charset="0"/>
                <a:cs typeface="Helvetica" charset="0"/>
              </a:rPr>
              <a:t>54</a:t>
            </a:r>
            <a:r>
              <a:rPr lang="en-US" sz="1600" dirty="0">
                <a:ea typeface="Helvetica" charset="0"/>
                <a:cs typeface="Helvetica" charset="0"/>
              </a:rPr>
              <a:t>, 13-29</a:t>
            </a:r>
            <a:r>
              <a:rPr lang="en-US" sz="1600" dirty="0" smtClean="0">
                <a:ea typeface="Helvetica" charset="0"/>
                <a:cs typeface="Helvetica" charset="0"/>
              </a:rPr>
              <a:t>.</a:t>
            </a:r>
          </a:p>
          <a:p>
            <a:pPr marL="461963" indent="-461963">
              <a:buNone/>
            </a:pPr>
            <a:r>
              <a:rPr lang="en-US" sz="1600" dirty="0" err="1">
                <a:ea typeface="Helvetica" charset="0"/>
                <a:cs typeface="Helvetica" charset="0"/>
              </a:rPr>
              <a:t>Costantini</a:t>
            </a:r>
            <a:r>
              <a:rPr lang="en-US" sz="1600" dirty="0">
                <a:ea typeface="Helvetica" charset="0"/>
                <a:cs typeface="Helvetica" charset="0"/>
              </a:rPr>
              <a:t>, G., &amp; </a:t>
            </a:r>
            <a:r>
              <a:rPr lang="en-US" sz="1600" dirty="0" err="1">
                <a:ea typeface="Helvetica" charset="0"/>
                <a:cs typeface="Helvetica" charset="0"/>
              </a:rPr>
              <a:t>Perugini</a:t>
            </a:r>
            <a:r>
              <a:rPr lang="en-US" sz="1600" dirty="0">
                <a:ea typeface="Helvetica" charset="0"/>
                <a:cs typeface="Helvetica" charset="0"/>
              </a:rPr>
              <a:t>, M. (2016). The network of conscientiousness. </a:t>
            </a:r>
            <a:r>
              <a:rPr lang="en-US" sz="1600" i="1" dirty="0">
                <a:ea typeface="Helvetica" charset="0"/>
                <a:cs typeface="Helvetica" charset="0"/>
              </a:rPr>
              <a:t>Journal of Research in Personality</a:t>
            </a:r>
            <a:r>
              <a:rPr lang="en-US" sz="1600" dirty="0">
                <a:ea typeface="Helvetica" charset="0"/>
                <a:cs typeface="Helvetica" charset="0"/>
              </a:rPr>
              <a:t>, </a:t>
            </a:r>
            <a:r>
              <a:rPr lang="en-US" sz="1600" i="1" dirty="0">
                <a:ea typeface="Helvetica" charset="0"/>
                <a:cs typeface="Helvetica" charset="0"/>
              </a:rPr>
              <a:t>65</a:t>
            </a:r>
            <a:r>
              <a:rPr lang="en-US" sz="1600" dirty="0">
                <a:ea typeface="Helvetica" charset="0"/>
                <a:cs typeface="Helvetica" charset="0"/>
              </a:rPr>
              <a:t>, 68-88.</a:t>
            </a:r>
            <a:endParaRPr lang="en-US" sz="1600" dirty="0" smtClean="0">
              <a:ea typeface="Helvetica" charset="0"/>
              <a:cs typeface="Helvetica" charset="0"/>
            </a:endParaRPr>
          </a:p>
          <a:p>
            <a:pPr marL="461963" indent="-461963">
              <a:buNone/>
            </a:pPr>
            <a:r>
              <a:rPr lang="en-US" sz="1600" dirty="0" err="1">
                <a:ea typeface="Helvetica" charset="0"/>
                <a:cs typeface="Helvetica" charset="0"/>
              </a:rPr>
              <a:t>Epskamp</a:t>
            </a:r>
            <a:r>
              <a:rPr lang="en-US" sz="1600" dirty="0">
                <a:ea typeface="Helvetica" charset="0"/>
                <a:cs typeface="Helvetica" charset="0"/>
              </a:rPr>
              <a:t>, S., &amp; Fried, E. I. (2016). A Primer on estimating regularized psychological networks. </a:t>
            </a:r>
            <a:r>
              <a:rPr lang="en-US" sz="1600" i="1" dirty="0" err="1">
                <a:ea typeface="Helvetica" charset="0"/>
                <a:cs typeface="Helvetica" charset="0"/>
              </a:rPr>
              <a:t>arXiv</a:t>
            </a:r>
            <a:r>
              <a:rPr lang="en-US" sz="1600" i="1" dirty="0">
                <a:ea typeface="Helvetica" charset="0"/>
                <a:cs typeface="Helvetica" charset="0"/>
              </a:rPr>
              <a:t> preprint arXiv:1607.01367</a:t>
            </a:r>
            <a:r>
              <a:rPr lang="en-US" sz="1600" dirty="0">
                <a:ea typeface="Helvetica" charset="0"/>
                <a:cs typeface="Helvetica" charset="0"/>
              </a:rPr>
              <a:t>.</a:t>
            </a:r>
            <a:endParaRPr lang="en-US" sz="1600" dirty="0" smtClean="0">
              <a:ea typeface="Helvetica" charset="0"/>
              <a:cs typeface="Helvetica" charset="0"/>
            </a:endParaRPr>
          </a:p>
          <a:p>
            <a:pPr marL="461963" indent="-461963">
              <a:buNone/>
            </a:pPr>
            <a:r>
              <a:rPr lang="en-US" sz="1600" dirty="0" err="1" smtClean="0">
                <a:ea typeface="Helvetica" charset="0"/>
                <a:cs typeface="Helvetica" charset="0"/>
              </a:rPr>
              <a:t>Epskamp</a:t>
            </a:r>
            <a:r>
              <a:rPr lang="en-US" sz="1600" dirty="0">
                <a:ea typeface="Helvetica" charset="0"/>
                <a:cs typeface="Helvetica" charset="0"/>
              </a:rPr>
              <a:t>, S., </a:t>
            </a:r>
            <a:r>
              <a:rPr lang="en-US" sz="1600" dirty="0" err="1">
                <a:ea typeface="Helvetica" charset="0"/>
                <a:cs typeface="Helvetica" charset="0"/>
              </a:rPr>
              <a:t>Waldorp</a:t>
            </a:r>
            <a:r>
              <a:rPr lang="en-US" sz="1600" dirty="0">
                <a:ea typeface="Helvetica" charset="0"/>
                <a:cs typeface="Helvetica" charset="0"/>
              </a:rPr>
              <a:t>, L. J., </a:t>
            </a:r>
            <a:r>
              <a:rPr lang="en-US" sz="1600" dirty="0" err="1">
                <a:ea typeface="Helvetica" charset="0"/>
                <a:cs typeface="Helvetica" charset="0"/>
              </a:rPr>
              <a:t>Mõttus</a:t>
            </a:r>
            <a:r>
              <a:rPr lang="en-US" sz="1600" dirty="0">
                <a:ea typeface="Helvetica" charset="0"/>
                <a:cs typeface="Helvetica" charset="0"/>
              </a:rPr>
              <a:t>, R., &amp; </a:t>
            </a:r>
            <a:r>
              <a:rPr lang="en-US" sz="1600" dirty="0" err="1">
                <a:ea typeface="Helvetica" charset="0"/>
                <a:cs typeface="Helvetica" charset="0"/>
              </a:rPr>
              <a:t>Borsboom</a:t>
            </a:r>
            <a:r>
              <a:rPr lang="en-US" sz="1600" dirty="0">
                <a:ea typeface="Helvetica" charset="0"/>
                <a:cs typeface="Helvetica" charset="0"/>
              </a:rPr>
              <a:t>, D. (2016). Discovering Psychological Dynamics: The Gaussian Graphical Model in Cross-sectional and Time-series Data. </a:t>
            </a:r>
            <a:r>
              <a:rPr lang="en-US" sz="1600" i="1" dirty="0" err="1">
                <a:ea typeface="Helvetica" charset="0"/>
                <a:cs typeface="Helvetica" charset="0"/>
              </a:rPr>
              <a:t>arXiv</a:t>
            </a:r>
            <a:r>
              <a:rPr lang="en-US" sz="1600" i="1" dirty="0">
                <a:ea typeface="Helvetica" charset="0"/>
                <a:cs typeface="Helvetica" charset="0"/>
              </a:rPr>
              <a:t> preprint arXiv:1609.04156</a:t>
            </a:r>
            <a:r>
              <a:rPr lang="en-US" sz="1600" dirty="0" smtClean="0">
                <a:ea typeface="Helvetica" charset="0"/>
                <a:cs typeface="Helvetica" charset="0"/>
              </a:rPr>
              <a:t>.</a:t>
            </a:r>
          </a:p>
          <a:p>
            <a:pPr marL="461963" indent="-461963">
              <a:buNone/>
            </a:pPr>
            <a:r>
              <a:rPr lang="en-US" sz="1600" dirty="0" err="1">
                <a:ea typeface="Helvetica" charset="0"/>
                <a:cs typeface="Helvetica" charset="0"/>
              </a:rPr>
              <a:t>Schmittmann</a:t>
            </a:r>
            <a:r>
              <a:rPr lang="en-US" sz="1600" dirty="0">
                <a:ea typeface="Helvetica" charset="0"/>
                <a:cs typeface="Helvetica" charset="0"/>
              </a:rPr>
              <a:t>, V. D., Cramer, A. O., </a:t>
            </a:r>
            <a:r>
              <a:rPr lang="en-US" sz="1600" dirty="0" err="1">
                <a:ea typeface="Helvetica" charset="0"/>
                <a:cs typeface="Helvetica" charset="0"/>
              </a:rPr>
              <a:t>Waldorp</a:t>
            </a:r>
            <a:r>
              <a:rPr lang="en-US" sz="1600" dirty="0">
                <a:ea typeface="Helvetica" charset="0"/>
                <a:cs typeface="Helvetica" charset="0"/>
              </a:rPr>
              <a:t>, L. J., </a:t>
            </a:r>
            <a:r>
              <a:rPr lang="en-US" sz="1600" dirty="0" err="1">
                <a:ea typeface="Helvetica" charset="0"/>
                <a:cs typeface="Helvetica" charset="0"/>
              </a:rPr>
              <a:t>Epskamp</a:t>
            </a:r>
            <a:r>
              <a:rPr lang="en-US" sz="1600" dirty="0">
                <a:ea typeface="Helvetica" charset="0"/>
                <a:cs typeface="Helvetica" charset="0"/>
              </a:rPr>
              <a:t>, S., </a:t>
            </a:r>
            <a:r>
              <a:rPr lang="en-US" sz="1600" dirty="0" err="1">
                <a:ea typeface="Helvetica" charset="0"/>
                <a:cs typeface="Helvetica" charset="0"/>
              </a:rPr>
              <a:t>Kievit</a:t>
            </a:r>
            <a:r>
              <a:rPr lang="en-US" sz="1600" dirty="0">
                <a:ea typeface="Helvetica" charset="0"/>
                <a:cs typeface="Helvetica" charset="0"/>
              </a:rPr>
              <a:t>, R. A., &amp; </a:t>
            </a:r>
            <a:r>
              <a:rPr lang="en-US" sz="1600" dirty="0" err="1">
                <a:ea typeface="Helvetica" charset="0"/>
                <a:cs typeface="Helvetica" charset="0"/>
              </a:rPr>
              <a:t>Borsboom</a:t>
            </a:r>
            <a:r>
              <a:rPr lang="en-US" sz="1600" dirty="0">
                <a:ea typeface="Helvetica" charset="0"/>
                <a:cs typeface="Helvetica" charset="0"/>
              </a:rPr>
              <a:t>, D. (2013). Deconstructing the construct: A network perspective on psychological phenomena. </a:t>
            </a:r>
            <a:r>
              <a:rPr lang="en-US" sz="1600" i="1" dirty="0">
                <a:ea typeface="Helvetica" charset="0"/>
                <a:cs typeface="Helvetica" charset="0"/>
              </a:rPr>
              <a:t>New ideas in psychology</a:t>
            </a:r>
            <a:r>
              <a:rPr lang="en-US" sz="1600" dirty="0">
                <a:ea typeface="Helvetica" charset="0"/>
                <a:cs typeface="Helvetica" charset="0"/>
              </a:rPr>
              <a:t>, </a:t>
            </a:r>
            <a:r>
              <a:rPr lang="en-US" sz="1600" i="1" dirty="0">
                <a:ea typeface="Helvetica" charset="0"/>
                <a:cs typeface="Helvetica" charset="0"/>
              </a:rPr>
              <a:t>31</a:t>
            </a:r>
            <a:r>
              <a:rPr lang="en-US" sz="1600" dirty="0">
                <a:ea typeface="Helvetica" charset="0"/>
                <a:cs typeface="Helvetica" charset="0"/>
              </a:rPr>
              <a:t>(1), 43-53</a:t>
            </a:r>
            <a:r>
              <a:rPr lang="en-US" sz="1600" dirty="0" smtClean="0">
                <a:ea typeface="Helvetica" charset="0"/>
                <a:cs typeface="Helvetica" charset="0"/>
              </a:rPr>
              <a:t>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20320"/>
              </p:ext>
            </p:extLst>
          </p:nvPr>
        </p:nvGraphicFramePr>
        <p:xfrm>
          <a:off x="0" y="-8097"/>
          <a:ext cx="10972800" cy="37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1025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9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056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54112" y="6083653"/>
            <a:ext cx="321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John, </a:t>
            </a:r>
            <a:r>
              <a:rPr lang="en-US" err="1"/>
              <a:t>Naumann</a:t>
            </a:r>
            <a:r>
              <a:rPr lang="en-US"/>
              <a:t>, &amp; Soto, </a:t>
            </a:r>
            <a:r>
              <a:rPr lang="en-US" smtClean="0"/>
              <a:t>2008; </a:t>
            </a:r>
            <a:r>
              <a:rPr lang="en-US" err="1" smtClean="0"/>
              <a:t>Cervone</a:t>
            </a:r>
            <a:r>
              <a:rPr lang="en-US" smtClean="0"/>
              <a:t> &amp; Beck, 2017 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5181" y="510634"/>
            <a:ext cx="10584740" cy="6219350"/>
            <a:chOff x="205180" y="510634"/>
            <a:chExt cx="11746675" cy="6245766"/>
          </a:xfrm>
        </p:grpSpPr>
        <p:sp>
          <p:nvSpPr>
            <p:cNvPr id="15" name="Rectangle 14"/>
            <p:cNvSpPr/>
            <p:nvPr/>
          </p:nvSpPr>
          <p:spPr>
            <a:xfrm>
              <a:off x="205180" y="510634"/>
              <a:ext cx="2130961" cy="8550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Extraversion</a:t>
              </a:r>
              <a:endParaRPr lang="en-US" b="1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90965" y="510635"/>
              <a:ext cx="2130961" cy="8550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Agreeableness</a:t>
              </a:r>
              <a:endParaRPr lang="en-US" b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13037" y="510634"/>
              <a:ext cx="2130961" cy="85502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ysClr val="windowText" lastClr="000000"/>
                  </a:solidFill>
                </a:rPr>
                <a:t>Conscientiousness</a:t>
              </a:r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98822" y="510635"/>
              <a:ext cx="2130961" cy="8550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Neuroticism</a:t>
              </a:r>
              <a:endParaRPr lang="en-US" b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820894" y="510636"/>
              <a:ext cx="2130961" cy="8550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Openness</a:t>
              </a:r>
              <a:endParaRPr lang="en-US" b="1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270660" y="1546428"/>
              <a:ext cx="1472540" cy="11677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9413834" y="1546427"/>
              <a:ext cx="1472540" cy="11677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540497" y="1593928"/>
              <a:ext cx="741217" cy="11202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7875320" y="1590626"/>
              <a:ext cx="741217" cy="11202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078104" y="1568526"/>
              <a:ext cx="826" cy="11644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4306758" y="2874876"/>
              <a:ext cx="3568562" cy="324144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540497" y="6014720"/>
              <a:ext cx="5076040" cy="74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smtClean="0">
                  <a:solidFill>
                    <a:srgbClr val="7030A0"/>
                  </a:solidFill>
                </a:rPr>
                <a:t>Nomothetic</a:t>
              </a:r>
              <a:endParaRPr lang="en-US" sz="5400" b="1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51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056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54112" y="6083653"/>
            <a:ext cx="321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John, </a:t>
            </a:r>
            <a:r>
              <a:rPr lang="en-US" err="1"/>
              <a:t>Naumann</a:t>
            </a:r>
            <a:r>
              <a:rPr lang="en-US"/>
              <a:t>, &amp; Soto, </a:t>
            </a:r>
            <a:r>
              <a:rPr lang="en-US" smtClean="0"/>
              <a:t>2008; </a:t>
            </a:r>
            <a:r>
              <a:rPr lang="en-US" err="1" smtClean="0"/>
              <a:t>Cervone</a:t>
            </a:r>
            <a:r>
              <a:rPr lang="en-US" smtClean="0"/>
              <a:t> &amp; Beck, 2017 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5181" y="510634"/>
            <a:ext cx="1920175" cy="8514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Extraversion</a:t>
            </a:r>
            <a:endParaRPr lang="en-US" b="1"/>
          </a:p>
        </p:txBody>
      </p:sp>
      <p:sp>
        <p:nvSpPr>
          <p:cNvPr id="16" name="Rectangle 15"/>
          <p:cNvSpPr/>
          <p:nvPr/>
        </p:nvSpPr>
        <p:spPr>
          <a:xfrm>
            <a:off x="2354974" y="510635"/>
            <a:ext cx="1920175" cy="851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Agreeableness</a:t>
            </a:r>
            <a:endParaRPr lang="en-US" b="1"/>
          </a:p>
        </p:txBody>
      </p:sp>
      <p:sp>
        <p:nvSpPr>
          <p:cNvPr id="17" name="Rectangle 16"/>
          <p:cNvSpPr/>
          <p:nvPr/>
        </p:nvSpPr>
        <p:spPr>
          <a:xfrm>
            <a:off x="4537464" y="510634"/>
            <a:ext cx="1920175" cy="8514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ysClr val="windowText" lastClr="000000"/>
                </a:solidFill>
              </a:rPr>
              <a:t>Conscientiousness</a:t>
            </a:r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87256" y="510635"/>
            <a:ext cx="1920175" cy="8514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Neuroticism</a:t>
            </a:r>
            <a:endParaRPr lang="en-US" b="1"/>
          </a:p>
        </p:txBody>
      </p:sp>
      <p:sp>
        <p:nvSpPr>
          <p:cNvPr id="19" name="Rectangle 18"/>
          <p:cNvSpPr/>
          <p:nvPr/>
        </p:nvSpPr>
        <p:spPr>
          <a:xfrm>
            <a:off x="8869746" y="510636"/>
            <a:ext cx="1920175" cy="8514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Openness</a:t>
            </a:r>
            <a:endParaRPr lang="en-US" b="1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165268" y="1542047"/>
            <a:ext cx="1326882" cy="1162804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502951" y="1542046"/>
            <a:ext cx="1326882" cy="1162804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10582" y="1589346"/>
            <a:ext cx="667899" cy="1115504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116621" y="1586058"/>
            <a:ext cx="667899" cy="1115504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497178" y="1564052"/>
            <a:ext cx="744" cy="1159516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71244" y="3043528"/>
            <a:ext cx="8451868" cy="3058843"/>
            <a:chOff x="770509" y="3043528"/>
            <a:chExt cx="10716009" cy="371287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509" y="3043528"/>
              <a:ext cx="2693079" cy="269748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3540497" y="6014720"/>
              <a:ext cx="5076040" cy="741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smtClean="0">
                  <a:solidFill>
                    <a:srgbClr val="7030A0"/>
                  </a:solidFill>
                </a:rPr>
                <a:t>Idiographic</a:t>
              </a:r>
              <a:endParaRPr lang="en-US" sz="5400" b="1">
                <a:solidFill>
                  <a:srgbClr val="7030A0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1974" y="3043528"/>
              <a:ext cx="2693079" cy="26974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88671" y="3043528"/>
              <a:ext cx="2693079" cy="269748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3439" y="3043528"/>
              <a:ext cx="2693079" cy="269748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7206" y="3050604"/>
              <a:ext cx="2693079" cy="2697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4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Helvetica" charset="0"/>
                <a:cs typeface="Helvetica" charset="0"/>
              </a:rPr>
              <a:t>Personality Development</a:t>
            </a:r>
            <a:endParaRPr lang="en-US" b="1">
              <a:ea typeface="Helvetica" charset="0"/>
              <a:cs typeface="Helvetic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4" y="2426767"/>
            <a:ext cx="3455893" cy="29155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84" y="1237467"/>
            <a:ext cx="2658951" cy="2658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988" r="15715"/>
          <a:stretch/>
        </p:blipFill>
        <p:spPr>
          <a:xfrm rot="5400000">
            <a:off x="5482239" y="3855128"/>
            <a:ext cx="2380333" cy="2696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572" r="-1963" b="17143"/>
          <a:stretch/>
        </p:blipFill>
        <p:spPr>
          <a:xfrm>
            <a:off x="8307468" y="4013144"/>
            <a:ext cx="2123688" cy="238033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87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19343" y="6445771"/>
            <a:ext cx="230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Roberts &amp; </a:t>
            </a:r>
            <a:r>
              <a:rPr lang="en-US" err="1"/>
              <a:t>Caspi</a:t>
            </a:r>
            <a:r>
              <a:rPr lang="en-US"/>
              <a:t>, 2003</a:t>
            </a:r>
          </a:p>
        </p:txBody>
      </p:sp>
    </p:spTree>
    <p:extLst>
      <p:ext uri="{BB962C8B-B14F-4D97-AF65-F5344CB8AC3E}">
        <p14:creationId xmlns:p14="http://schemas.microsoft.com/office/powerpoint/2010/main" val="1624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" y="1825625"/>
            <a:ext cx="682207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3051FF"/>
                </a:solidFill>
                <a:ea typeface="Helvetica" charset="0"/>
                <a:cs typeface="Helvetica" charset="0"/>
              </a:rPr>
              <a:t>Typical Approaches to consistency:</a:t>
            </a:r>
          </a:p>
          <a:p>
            <a:pPr marL="0" indent="0">
              <a:buNone/>
            </a:pPr>
            <a:r>
              <a:rPr lang="en-US" dirty="0">
                <a:ea typeface="Helvetica" charset="0"/>
                <a:cs typeface="Helvetica" charset="0"/>
              </a:rPr>
              <a:t>	</a:t>
            </a:r>
            <a:r>
              <a:rPr lang="en-US" dirty="0" smtClean="0">
                <a:ea typeface="Helvetica" charset="0"/>
                <a:cs typeface="Helvetica" charset="0"/>
              </a:rPr>
              <a:t>Absolute </a:t>
            </a:r>
            <a:r>
              <a:rPr lang="en-US" dirty="0" smtClean="0">
                <a:ea typeface="Helvetica" charset="0"/>
                <a:cs typeface="Helvetica" charset="0"/>
              </a:rPr>
              <a:t>change</a:t>
            </a:r>
            <a:endParaRPr lang="en-US" dirty="0" smtClean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ea typeface="Helvetica" charset="0"/>
                <a:cs typeface="Helvetica" charset="0"/>
              </a:rPr>
              <a:t>	</a:t>
            </a:r>
            <a:r>
              <a:rPr lang="en-US" dirty="0" smtClean="0">
                <a:ea typeface="Helvetica" charset="0"/>
                <a:cs typeface="Helvetica" charset="0"/>
              </a:rPr>
              <a:t>Rank-order </a:t>
            </a:r>
            <a:r>
              <a:rPr lang="en-US" dirty="0">
                <a:ea typeface="Helvetica" charset="0"/>
                <a:cs typeface="Helvetica" charset="0"/>
              </a:rPr>
              <a:t>consistency</a:t>
            </a: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	</a:t>
            </a:r>
            <a:r>
              <a:rPr lang="en-US" b="1" dirty="0" smtClean="0">
                <a:ea typeface="Helvetica" charset="0"/>
                <a:cs typeface="Helvetica" charset="0"/>
              </a:rPr>
              <a:t>Ipsative consistency</a:t>
            </a:r>
          </a:p>
          <a:p>
            <a:pPr marL="0" indent="0">
              <a:buNone/>
            </a:pPr>
            <a:endParaRPr lang="en-US" dirty="0"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ea typeface="Helvetica" charset="0"/>
                <a:cs typeface="Helvetica" charset="0"/>
              </a:rPr>
              <a:t>Suggests that </a:t>
            </a:r>
            <a:r>
              <a:rPr lang="en-US" b="1" dirty="0" smtClean="0">
                <a:solidFill>
                  <a:srgbClr val="3051FF"/>
                </a:solidFill>
                <a:ea typeface="Helvetica" charset="0"/>
                <a:cs typeface="Helvetica" charset="0"/>
              </a:rPr>
              <a:t>personality is relatively stable over time</a:t>
            </a:r>
            <a:r>
              <a:rPr lang="en-US" dirty="0" smtClean="0">
                <a:ea typeface="Helvetica" charset="0"/>
                <a:cs typeface="Helvetica" charset="0"/>
              </a:rPr>
              <a:t> and exhibits </a:t>
            </a:r>
            <a:r>
              <a:rPr lang="en-US" b="1" dirty="0" smtClean="0">
                <a:solidFill>
                  <a:srgbClr val="3051FF"/>
                </a:solidFill>
                <a:ea typeface="Helvetica" charset="0"/>
                <a:cs typeface="Helvetica" charset="0"/>
              </a:rPr>
              <a:t>normative changes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3051FF"/>
                </a:solidFill>
                <a:ea typeface="Helvetica" charset="0"/>
                <a:cs typeface="Helvetica" charset="0"/>
              </a:rPr>
              <a:t>BUT</a:t>
            </a:r>
            <a:r>
              <a:rPr lang="en-US" b="1" dirty="0" smtClean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ea typeface="Helvetica" charset="0"/>
                <a:cs typeface="Helvetica" charset="0"/>
              </a:rPr>
              <a:t>there are </a:t>
            </a:r>
            <a:r>
              <a:rPr lang="en-US" b="1" dirty="0" smtClean="0">
                <a:solidFill>
                  <a:srgbClr val="3051FF"/>
                </a:solidFill>
                <a:ea typeface="Helvetica" charset="0"/>
                <a:cs typeface="Helvetica" charset="0"/>
              </a:rPr>
              <a:t>individual differences </a:t>
            </a:r>
            <a:r>
              <a:rPr lang="en-US" dirty="0" smtClean="0">
                <a:ea typeface="Helvetica" charset="0"/>
                <a:cs typeface="Helvetica" charset="0"/>
              </a:rPr>
              <a:t>in change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a typeface="Helvetica" charset="0"/>
                <a:cs typeface="Helvetica" charset="0"/>
              </a:rPr>
              <a:t>Personality Development</a:t>
            </a:r>
            <a:endParaRPr lang="en-US" b="1">
              <a:ea typeface="Helvetica" charset="0"/>
              <a:cs typeface="Helvetic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18354" y="1690689"/>
            <a:ext cx="2651760" cy="4480560"/>
          </a:xfrm>
          <a:prstGeom prst="rect">
            <a:avLst/>
          </a:prstGeom>
          <a:noFill/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2520" b="1">
                <a:latin typeface="Helvetica" charset="0"/>
                <a:ea typeface="Helvetica" charset="0"/>
                <a:cs typeface="Helvetica" charset="0"/>
              </a:rPr>
              <a:t>The Big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63244" y="4519612"/>
            <a:ext cx="2183130" cy="605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b="1">
                <a:latin typeface="Helvetica" charset="0"/>
                <a:ea typeface="Helvetica" charset="0"/>
                <a:cs typeface="Helvetica" charset="0"/>
              </a:rPr>
              <a:t>Neuroticism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46954" y="2325768"/>
            <a:ext cx="2183130" cy="6057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b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Extraversion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52669" y="5256848"/>
            <a:ext cx="2183130" cy="6057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b="1">
                <a:latin typeface="Helvetica" charset="0"/>
                <a:ea typeface="Helvetica" charset="0"/>
                <a:cs typeface="Helvetica" charset="0"/>
              </a:rPr>
              <a:t>Openness to Experience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46954" y="3063003"/>
            <a:ext cx="2183130" cy="6057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b="1">
                <a:latin typeface="Helvetica" charset="0"/>
                <a:ea typeface="Helvetica" charset="0"/>
                <a:cs typeface="Helvetica" charset="0"/>
              </a:rPr>
              <a:t>Agreeableness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52669" y="3782377"/>
            <a:ext cx="2183130" cy="6057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b="1">
                <a:latin typeface="Helvetica" charset="0"/>
                <a:ea typeface="Helvetica" charset="0"/>
                <a:cs typeface="Helvetica" charset="0"/>
              </a:rPr>
              <a:t>Conscientiousness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37" y="1968994"/>
            <a:ext cx="3296125" cy="4120157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87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57403" y="6403970"/>
            <a:ext cx="70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Caspi</a:t>
            </a:r>
            <a:r>
              <a:rPr lang="en-US" smtClean="0"/>
              <a:t> &amp; Roberts (1990); Roberts et al. (2006); </a:t>
            </a:r>
            <a:r>
              <a:rPr lang="en-US" err="1" smtClean="0"/>
              <a:t>Mroczek</a:t>
            </a:r>
            <a:r>
              <a:rPr lang="en-US" smtClean="0"/>
              <a:t> &amp; Spiro (2003)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Personality Processes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02" y="1423620"/>
            <a:ext cx="6841812" cy="5112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9521" y="6370820"/>
            <a:ext cx="2488368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Mischel</a:t>
            </a:r>
            <a:r>
              <a:rPr lang="en-US" smtClean="0"/>
              <a:t> &amp; </a:t>
            </a:r>
            <a:r>
              <a:rPr lang="en-US" err="1" smtClean="0"/>
              <a:t>Shoda</a:t>
            </a:r>
            <a:r>
              <a:rPr lang="en-US" smtClean="0"/>
              <a:t> (1995)</a:t>
            </a:r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87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5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Personality Processes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9521" y="6370820"/>
            <a:ext cx="2488368" cy="36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Mischel</a:t>
            </a:r>
            <a:r>
              <a:rPr lang="en-US" smtClean="0"/>
              <a:t> &amp; </a:t>
            </a:r>
            <a:r>
              <a:rPr lang="en-US" err="1" smtClean="0"/>
              <a:t>Shoda</a:t>
            </a:r>
            <a:r>
              <a:rPr lang="en-US" smtClean="0"/>
              <a:t> (1995)</a:t>
            </a:r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8737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2605623"/>
            <a:ext cx="2540000" cy="2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4380" y="2605623"/>
            <a:ext cx="6782308" cy="2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mtClean="0">
                <a:solidFill>
                  <a:srgbClr val="3051FF"/>
                </a:solidFill>
              </a:rPr>
              <a:t>Experience Sampling Methods (ESM)</a:t>
            </a:r>
            <a:endParaRPr lang="en-US" sz="4400" b="1">
              <a:solidFill>
                <a:srgbClr val="305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564" y="679503"/>
            <a:ext cx="1613910" cy="1505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59" y="3082075"/>
            <a:ext cx="2423771" cy="2427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9486" y="3082075"/>
            <a:ext cx="2423771" cy="242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77" y="3082075"/>
            <a:ext cx="2423771" cy="2427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09804" y="3082075"/>
            <a:ext cx="2423771" cy="2427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096" y="3082075"/>
            <a:ext cx="2423771" cy="24277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514919" y="2484266"/>
            <a:ext cx="743" cy="5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272522" y="2484266"/>
            <a:ext cx="743" cy="5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062984" y="2484266"/>
            <a:ext cx="743" cy="5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61460" y="2484266"/>
            <a:ext cx="743" cy="5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856426" y="2484266"/>
            <a:ext cx="743" cy="597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11" y="713787"/>
            <a:ext cx="1669847" cy="1669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535" y="693802"/>
            <a:ext cx="1528620" cy="15286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87" y="693801"/>
            <a:ext cx="1648188" cy="16481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44" y="679503"/>
            <a:ext cx="1634279" cy="16342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86447" y="5756148"/>
            <a:ext cx="4568436" cy="667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60" b="1">
                <a:solidFill>
                  <a:srgbClr val="7030A0"/>
                </a:solidFill>
              </a:rPr>
              <a:t>Idiographic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5263"/>
              </p:ext>
            </p:extLst>
          </p:nvPr>
        </p:nvGraphicFramePr>
        <p:xfrm>
          <a:off x="0" y="-8097"/>
          <a:ext cx="10972800" cy="373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73223"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Background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1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Methods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Temporal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Contemporaneous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n-lt"/>
                          <a:ea typeface="Helvetica" charset="0"/>
                          <a:cs typeface="Helvetica" charset="0"/>
                        </a:rPr>
                        <a:t>Conclusions</a:t>
                      </a:r>
                      <a:endParaRPr lang="en-US" sz="1600" b="1">
                        <a:latin typeface="+mn-lt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283" y="659931"/>
            <a:ext cx="1686812" cy="16868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3439" y="639701"/>
            <a:ext cx="1686812" cy="16868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901" y="643346"/>
            <a:ext cx="1686812" cy="16868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475" y="646131"/>
            <a:ext cx="1686812" cy="16868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9577" y="646131"/>
            <a:ext cx="1686812" cy="168681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5623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30576</TotalTime>
  <Words>1056</Words>
  <Application>Microsoft Macintosh PowerPoint</Application>
  <PresentationFormat>Custom</PresentationFormat>
  <Paragraphs>347</Paragraphs>
  <Slides>25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Helvetica</vt:lpstr>
      <vt:lpstr>Wingdings</vt:lpstr>
      <vt:lpstr>Arial</vt:lpstr>
      <vt:lpstr>Office Theme</vt:lpstr>
      <vt:lpstr>A Tale of Two Stabilities: Longitudinal Dynamic Personality Networks</vt:lpstr>
      <vt:lpstr>PowerPoint Presentation</vt:lpstr>
      <vt:lpstr>PowerPoint Presentation</vt:lpstr>
      <vt:lpstr>PowerPoint Presentation</vt:lpstr>
      <vt:lpstr>Personality Development</vt:lpstr>
      <vt:lpstr>Personality Development</vt:lpstr>
      <vt:lpstr>Personality Processes</vt:lpstr>
      <vt:lpstr>Personality Processes</vt:lpstr>
      <vt:lpstr>PowerPoint Presentation</vt:lpstr>
      <vt:lpstr>PowerPoint Presentation</vt:lpstr>
      <vt:lpstr>Questions</vt:lpstr>
      <vt:lpstr>Methods</vt:lpstr>
      <vt:lpstr>PowerPoint Presentation</vt:lpstr>
      <vt:lpstr>PowerPoint Presentation</vt:lpstr>
      <vt:lpstr>Individual Level Temporal Personality Network Stability</vt:lpstr>
      <vt:lpstr>Individual Level Temporal Personality Network Stability</vt:lpstr>
      <vt:lpstr>PowerPoint Presentation</vt:lpstr>
      <vt:lpstr>Individual Level Contemporaneous Personality Network Stability</vt:lpstr>
      <vt:lpstr>PowerPoint Presentation</vt:lpstr>
      <vt:lpstr>Conclusions</vt:lpstr>
      <vt:lpstr>Conclusions</vt:lpstr>
      <vt:lpstr>Limitations</vt:lpstr>
      <vt:lpstr>Future Directions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stability of network structure for personality: A two-year longitudinal ESM study </dc:title>
  <dc:creator>Emorie Beck</dc:creator>
  <cp:lastModifiedBy>Emorie Beck</cp:lastModifiedBy>
  <cp:revision>402</cp:revision>
  <cp:lastPrinted>2017-06-18T18:34:00Z</cp:lastPrinted>
  <dcterms:created xsi:type="dcterms:W3CDTF">2016-11-02T19:15:44Z</dcterms:created>
  <dcterms:modified xsi:type="dcterms:W3CDTF">2017-06-19T15:29:43Z</dcterms:modified>
</cp:coreProperties>
</file>